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20"/>
  </p:notesMasterIdLst>
  <p:sldIdLst>
    <p:sldId id="256" r:id="rId2"/>
    <p:sldId id="275" r:id="rId3"/>
    <p:sldId id="286" r:id="rId4"/>
    <p:sldId id="277" r:id="rId5"/>
    <p:sldId id="260" r:id="rId6"/>
    <p:sldId id="271" r:id="rId7"/>
    <p:sldId id="263" r:id="rId8"/>
    <p:sldId id="264" r:id="rId9"/>
    <p:sldId id="270" r:id="rId10"/>
    <p:sldId id="262" r:id="rId11"/>
    <p:sldId id="272" r:id="rId12"/>
    <p:sldId id="261" r:id="rId13"/>
    <p:sldId id="266" r:id="rId14"/>
    <p:sldId id="280" r:id="rId15"/>
    <p:sldId id="283" r:id="rId16"/>
    <p:sldId id="282" r:id="rId17"/>
    <p:sldId id="281" r:id="rId18"/>
    <p:sldId id="26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55"/>
    <p:restoredTop sz="83710" autoAdjust="0"/>
  </p:normalViewPr>
  <p:slideViewPr>
    <p:cSldViewPr>
      <p:cViewPr varScale="1">
        <p:scale>
          <a:sx n="69" d="100"/>
          <a:sy n="69" d="100"/>
        </p:scale>
        <p:origin x="108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6-09-12T11:38:45.155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A222F4F4-170A-412A-86CF-FB6771111CDF}" emma:medium="tactile" emma:mode="ink">
          <msink:context xmlns:msink="http://schemas.microsoft.com/ink/2010/main" type="writingRegion" rotatedBoundingBox="10492,11700 10549,11700 10549,11715 10492,11715"/>
        </emma:interpretation>
      </emma:emma>
    </inkml:annotationXML>
    <inkml:traceGroup>
      <inkml:annotationXML>
        <emma:emma xmlns:emma="http://www.w3.org/2003/04/emma" version="1.0">
          <emma:interpretation id="{55B180CF-E1AD-4AB6-B3D2-2F5E47429BB4}" emma:medium="tactile" emma:mode="ink">
            <msink:context xmlns:msink="http://schemas.microsoft.com/ink/2010/main" type="paragraph" rotatedBoundingBox="10492,11700 10549,11700 10549,11715 10492,1171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151B7AB-A558-46BC-9777-73B4ABA11D46}" emma:medium="tactile" emma:mode="ink">
              <msink:context xmlns:msink="http://schemas.microsoft.com/ink/2010/main" type="line" rotatedBoundingBox="10492,11700 10549,11700 10549,11715 10492,11715"/>
            </emma:interpretation>
          </emma:emma>
        </inkml:annotationXML>
        <inkml:traceGroup>
          <inkml:annotationXML>
            <emma:emma xmlns:emma="http://www.w3.org/2003/04/emma" version="1.0">
              <emma:interpretation id="{5C1FB05F-BD23-409D-AFDE-F2543CB97EAC}" emma:medium="tactile" emma:mode="ink">
                <msink:context xmlns:msink="http://schemas.microsoft.com/ink/2010/main" type="inkWord" rotatedBoundingBox="10492,11700 10507,11700 10507,11715 10492,11715"/>
              </emma:interpretation>
              <emma:one-of disjunction-type="recognition" id="oneOf0">
                <emma:interpretation id="interp0" emma:lang="en-GB" emma:confidence="0">
                  <emma:literal>+</emma:literal>
                </emma:interpretation>
                <emma:interpretation id="interp1" emma:lang="en-GB" emma:confidence="0">
                  <emma:literal>~</emma:literal>
                </emma:interpretation>
                <emma:interpretation id="interp2" emma:lang="en-GB" emma:confidence="0">
                  <emma:literal>!</emma:literal>
                </emma:interpretation>
                <emma:interpretation id="interp3" emma:lang="en-GB" emma:confidence="0">
                  <emma:literal>f</emma:literal>
                </emma:interpretation>
                <emma:interpretation id="interp4" emma:lang="en-GB" emma:confidence="0">
                  <emma:literal>.</emma:literal>
                </emma:interpretation>
              </emma:one-of>
            </emma:emma>
          </inkml:annotationXML>
          <inkml:trace contextRef="#ctx0" brushRef="#br0">0 0</inkml:trace>
          <inkml:trace contextRef="#ctx0" brushRef="#br0" timeOffset="151.373">0 0</inkml:trace>
        </inkml:traceGroup>
        <inkml:traceGroup>
          <inkml:annotationXML>
            <emma:emma xmlns:emma="http://www.w3.org/2003/04/emma" version="1.0">
              <emma:interpretation id="{64C378F8-5259-433E-AC98-BCC4FD065FE3}" emma:medium="tactile" emma:mode="ink">
                <msink:context xmlns:msink="http://schemas.microsoft.com/ink/2010/main" type="inkWord" rotatedBoundingBox="10534,11700 10549,11700 10549,11715 10534,11715"/>
              </emma:interpretation>
              <emma:one-of disjunction-type="recognition" id="oneOf1">
                <emma:interpretation id="interp5" emma:lang="en-GB" emma:confidence="0">
                  <emma:literal>.</emma:literal>
                </emma:interpretation>
                <emma:interpretation id="interp6" emma:lang="en-GB" emma:confidence="0">
                  <emma:literal>`</emma:literal>
                </emma:interpretation>
                <emma:interpretation id="interp7" emma:lang="en-GB" emma:confidence="0">
                  <emma:literal>'</emma:literal>
                </emma:interpretation>
                <emma:interpretation id="interp8" emma:lang="en-GB" emma:confidence="0">
                  <emma:literal>l</emma:literal>
                </emma:interpretation>
                <emma:interpretation id="interp9" emma:lang="en-GB" emma:confidence="0">
                  <emma:literal>,</emma:literal>
                </emma:interpretation>
              </emma:one-of>
            </emma:emma>
          </inkml:annotationXML>
          <inkml:trace contextRef="#ctx0" brushRef="#br0" timeOffset="-511.739">42 0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6-09-12T11:38:45.155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</inkml:trace>
  <inkml:trace contextRef="#ctx0" brushRef="#br0" timeOffset="151.373">0 0</inkml:trace>
  <inkml:trace contextRef="#ctx0" brushRef="#br0" timeOffset="-511.739">42 0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6-09-12T11:38:45.155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</inkml:trace>
  <inkml:trace contextRef="#ctx0" brushRef="#br0" timeOffset="151.373">0 0</inkml:trace>
  <inkml:trace contextRef="#ctx0" brushRef="#br0" timeOffset="-511.739">42 0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DC6D1-5B86-4E8F-96A7-315C92D02E2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5F68A3-65AA-495D-95DA-9DFA9E52ED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560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Remember to tell</a:t>
            </a:r>
            <a:r>
              <a:rPr lang="en-GB" baseline="0" dirty="0"/>
              <a:t> parents what could be discussed on the playground.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5F68A3-65AA-495D-95DA-9DFA9E52ED0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 given a sheet with what is covered in each topic.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5F68A3-65AA-495D-95DA-9DFA9E52ED0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478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you don’t have</a:t>
            </a:r>
            <a:r>
              <a:rPr lang="en-US" baseline="0" dirty="0"/>
              <a:t> these </a:t>
            </a:r>
            <a:r>
              <a:rPr lang="en-US" baseline="0" dirty="0" err="1"/>
              <a:t>finalised</a:t>
            </a:r>
            <a:r>
              <a:rPr lang="en-US" baseline="0" dirty="0"/>
              <a:t>, only share what you know will happen!</a:t>
            </a:r>
          </a:p>
          <a:p>
            <a:endParaRPr lang="en-US" baseline="0" dirty="0"/>
          </a:p>
          <a:p>
            <a:r>
              <a:rPr lang="en-US" baseline="0" dirty="0"/>
              <a:t>Following </a:t>
            </a:r>
            <a:r>
              <a:rPr lang="en-US" baseline="0" dirty="0" err="1"/>
              <a:t>childrens</a:t>
            </a:r>
            <a:r>
              <a:rPr lang="en-US" baseline="0" dirty="0"/>
              <a:t> interests.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5F68A3-65AA-495D-95DA-9DFA9E52ED0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094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how</a:t>
            </a:r>
            <a:r>
              <a:rPr lang="en-US" baseline="0" dirty="0"/>
              <a:t> you would like these to be used by pupils and parents and the purpose of them for the children. You may wish to screen grab an example.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5F68A3-65AA-495D-95DA-9DFA9E52ED0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072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Reflection -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5F68A3-65AA-495D-95DA-9DFA9E52ED0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870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5F68A3-65AA-495D-95DA-9DFA9E52ED0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32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721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313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314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87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93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300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435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135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900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058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57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69BA5-C1F6-47A8-B3B1-7F781074DA12}" type="datetimeFigureOut">
              <a:rPr lang="en-GB" smtClean="0"/>
              <a:pPr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E301C-19EE-46BA-8ED6-BBD567DA96E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562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image" Target="../media/image3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1937" y="0"/>
            <a:ext cx="9352047" cy="69878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115617" y="5157192"/>
            <a:ext cx="6593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entury Gothic" panose="020B0502020202020204" pitchFamily="34" charset="0"/>
                <a:cs typeface="Times New Roman" pitchFamily="18" charset="0"/>
              </a:rPr>
              <a:t>Date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0" name="Ink 9"/>
              <p14:cNvContentPartPr/>
              <p14:nvPr/>
            </p14:nvContentPartPr>
            <p14:xfrm>
              <a:off x="3777403" y="4212277"/>
              <a:ext cx="15480" cy="36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65523" y="4200397"/>
                <a:ext cx="39240" cy="24120"/>
              </a:xfrm>
              <a:prstGeom prst="rect">
                <a:avLst/>
              </a:prstGeom>
            </p:spPr>
          </p:pic>
        </mc:Fallback>
      </mc:AlternateContent>
      <p:sp>
        <p:nvSpPr>
          <p:cNvPr id="9" name="AutoShape 6" descr="Pencil Character point the whiteboard with stick teaching presenting  presentation illustration with text space template 7696286 Vector Art at  Vecteez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869601" y="1293662"/>
            <a:ext cx="5404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dirty="0">
                <a:latin typeface="Century Gothic" panose="020B0502020202020204" pitchFamily="34" charset="0"/>
                <a:cs typeface="Times New Roman" pitchFamily="18" charset="0"/>
              </a:rPr>
              <a:t>Meet the Teacher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5575" y="2696318"/>
            <a:ext cx="65936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>
                <a:latin typeface="Century Gothic" panose="020B0502020202020204" pitchFamily="34" charset="0"/>
                <a:cs typeface="Times New Roman" pitchFamily="18" charset="0"/>
              </a:rPr>
              <a:t>Reception</a:t>
            </a:r>
            <a:endParaRPr lang="en-GB" sz="3500" dirty="0">
              <a:latin typeface="Century Gothic" panose="020B0502020202020204" pitchFamily="34" charset="0"/>
              <a:cs typeface="Times New Roman" pitchFamily="18" charset="0"/>
            </a:endParaRPr>
          </a:p>
          <a:p>
            <a:pPr algn="ctr"/>
            <a:r>
              <a:rPr lang="en-GB" sz="3500" dirty="0">
                <a:latin typeface="Century Gothic" panose="020B0502020202020204" pitchFamily="34" charset="0"/>
                <a:cs typeface="Times New Roman" pitchFamily="18" charset="0"/>
              </a:rPr>
              <a:t>Miss Moss &amp; Mrs </a:t>
            </a:r>
            <a:r>
              <a:rPr lang="en-GB" sz="3500" dirty="0" err="1">
                <a:latin typeface="Century Gothic" panose="020B0502020202020204" pitchFamily="34" charset="0"/>
                <a:cs typeface="Times New Roman" pitchFamily="18" charset="0"/>
              </a:rPr>
              <a:t>Henton</a:t>
            </a:r>
            <a:endParaRPr lang="en-GB" sz="350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2874" y="531616"/>
            <a:ext cx="6480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St Mary and All Saints Church of England Primary School</a:t>
            </a:r>
          </a:p>
        </p:txBody>
      </p:sp>
      <p:grpSp>
        <p:nvGrpSpPr>
          <p:cNvPr id="15" name="officeArt object"/>
          <p:cNvGrpSpPr/>
          <p:nvPr/>
        </p:nvGrpSpPr>
        <p:grpSpPr>
          <a:xfrm>
            <a:off x="7274399" y="589531"/>
            <a:ext cx="1121411" cy="1217107"/>
            <a:chOff x="0" y="0"/>
            <a:chExt cx="2243138" cy="2722563"/>
          </a:xfrm>
        </p:grpSpPr>
        <p:sp>
          <p:nvSpPr>
            <p:cNvPr id="16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7" name="image2.pn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>
                <a:latin typeface="Century Gothic" panose="020B0502020202020204" pitchFamily="34" charset="0"/>
              </a:rPr>
            </a:br>
            <a:endParaRPr lang="en-GB" dirty="0"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/>
              <p14:cNvContentPartPr/>
              <p14:nvPr/>
            </p14:nvContentPartPr>
            <p14:xfrm>
              <a:off x="3777403" y="4212277"/>
              <a:ext cx="15480" cy="36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65523" y="4200397"/>
                <a:ext cx="39240" cy="2412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810" y="58757"/>
            <a:ext cx="9099587" cy="67992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22310" y="908847"/>
            <a:ext cx="5404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 Gothic" panose="020B0502020202020204" pitchFamily="34" charset="0"/>
                <a:cs typeface="Times New Roman" pitchFamily="18" charset="0"/>
              </a:rPr>
              <a:t>Who’s Who</a:t>
            </a:r>
          </a:p>
        </p:txBody>
      </p:sp>
      <p:grpSp>
        <p:nvGrpSpPr>
          <p:cNvPr id="11" name="officeArt object"/>
          <p:cNvGrpSpPr/>
          <p:nvPr/>
        </p:nvGrpSpPr>
        <p:grpSpPr>
          <a:xfrm>
            <a:off x="7193822" y="623542"/>
            <a:ext cx="1121411" cy="1217107"/>
            <a:chOff x="0" y="0"/>
            <a:chExt cx="2243138" cy="2722563"/>
          </a:xfrm>
        </p:grpSpPr>
        <p:sp>
          <p:nvSpPr>
            <p:cNvPr id="13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7" name="image2.pn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6705B8B-8CEC-4C15-B802-265FD3BF26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767" y="1624487"/>
            <a:ext cx="4771675" cy="320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40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>
                <a:latin typeface="Century Gothic" panose="020B0502020202020204" pitchFamily="34" charset="0"/>
              </a:rPr>
            </a:br>
            <a:endParaRPr lang="en-GB" dirty="0"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/>
              <p14:cNvContentPartPr/>
              <p14:nvPr/>
            </p14:nvContentPartPr>
            <p14:xfrm>
              <a:off x="3777403" y="4212277"/>
              <a:ext cx="15480" cy="36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65523" y="4200397"/>
                <a:ext cx="39240" cy="2412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810" y="58757"/>
            <a:ext cx="9099587" cy="67992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22310" y="908847"/>
            <a:ext cx="5404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 Gothic" panose="020B0502020202020204" pitchFamily="34" charset="0"/>
                <a:cs typeface="Times New Roman" pitchFamily="18" charset="0"/>
              </a:rPr>
              <a:t>Who’s Who</a:t>
            </a:r>
          </a:p>
        </p:txBody>
      </p:sp>
      <p:grpSp>
        <p:nvGrpSpPr>
          <p:cNvPr id="11" name="officeArt object"/>
          <p:cNvGrpSpPr/>
          <p:nvPr/>
        </p:nvGrpSpPr>
        <p:grpSpPr>
          <a:xfrm>
            <a:off x="7193822" y="623542"/>
            <a:ext cx="1121411" cy="1217107"/>
            <a:chOff x="0" y="0"/>
            <a:chExt cx="2243138" cy="2722563"/>
          </a:xfrm>
        </p:grpSpPr>
        <p:sp>
          <p:nvSpPr>
            <p:cNvPr id="13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7" name="image2.pn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648A4C95-D20C-4141-B1CC-D03A62DDF7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0433" y="1555178"/>
            <a:ext cx="3941432" cy="3910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532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331991" y="259021"/>
            <a:ext cx="6480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St Mary and All Saints Church of England Primary School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99587" cy="67992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07704" y="495941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 Gothic" panose="020B0502020202020204" pitchFamily="34" charset="0"/>
                <a:cs typeface="Times New Roman" pitchFamily="18" charset="0"/>
              </a:rPr>
              <a:t>The School Day</a:t>
            </a:r>
            <a:endParaRPr lang="en-GB" sz="240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3440" y="1304042"/>
            <a:ext cx="738756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8.45am: Soft start 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8.55 – 9.10: Morning jobs &amp; registration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9.10 – 9.30 – Phonics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9.30 -10.30 – Continuous Provision (Literacy or Maths Task – T led)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10.30am-10.45: Snack &amp; Milk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10.45 – 11.00 – Class input (Literacy/Maths)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11.00-11.45 - Continuous Provision (Literacy or Maths Task – T led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12.00pm: Lunchtime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1:00pm – 1:10pm Registration &amp; Calm time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1:10pm-1:30pm Carpet input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1:30-3:00 – Continuous Provision 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3.00pm:	Tidy up and story time</a:t>
            </a:r>
          </a:p>
          <a:p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3:25pm: Home time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7584" y="5060988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B050"/>
                </a:solidFill>
                <a:latin typeface="Century Gothic" panose="020B0502020202020204" pitchFamily="34" charset="0"/>
              </a:rPr>
              <a:t>Pick up arrangements in writing, including Curl around arrangements.</a:t>
            </a:r>
            <a:endParaRPr lang="en-GB" sz="16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8" name="officeArt object"/>
          <p:cNvGrpSpPr/>
          <p:nvPr/>
        </p:nvGrpSpPr>
        <p:grpSpPr>
          <a:xfrm>
            <a:off x="7251302" y="628353"/>
            <a:ext cx="1121411" cy="1217107"/>
            <a:chOff x="0" y="0"/>
            <a:chExt cx="2243138" cy="2722563"/>
          </a:xfrm>
        </p:grpSpPr>
        <p:sp>
          <p:nvSpPr>
            <p:cNvPr id="13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5" name="image2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1970646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932166" y="3374837"/>
            <a:ext cx="70567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chemeClr val="bg1"/>
              </a:solidFill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en-US" sz="1600" dirty="0">
              <a:solidFill>
                <a:schemeClr val="bg1"/>
              </a:solidFill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99587" cy="67992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56982" y="577166"/>
            <a:ext cx="5400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dirty="0">
                <a:latin typeface="Century Gothic" panose="020B0502020202020204" pitchFamily="34" charset="0"/>
                <a:cs typeface="Times New Roman" pitchFamily="18" charset="0"/>
              </a:rPr>
              <a:t>Our Curriculum</a:t>
            </a:r>
            <a:endParaRPr lang="en-GB" sz="350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grpSp>
        <p:nvGrpSpPr>
          <p:cNvPr id="7" name="officeArt object"/>
          <p:cNvGrpSpPr/>
          <p:nvPr/>
        </p:nvGrpSpPr>
        <p:grpSpPr>
          <a:xfrm>
            <a:off x="7015736" y="753442"/>
            <a:ext cx="1121411" cy="1217107"/>
            <a:chOff x="0" y="0"/>
            <a:chExt cx="2243138" cy="2722563"/>
          </a:xfrm>
        </p:grpSpPr>
        <p:sp>
          <p:nvSpPr>
            <p:cNvPr id="8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39F830A-CF67-48A1-8A48-0F74EECC21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54" y="0"/>
            <a:ext cx="9099587" cy="68694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>
                <a:latin typeface="Century Gothic" panose="020B0502020202020204" pitchFamily="34" charset="0"/>
              </a:rPr>
            </a:b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512" y="17802"/>
            <a:ext cx="9099587" cy="67992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24672" y="845364"/>
            <a:ext cx="465704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>
                <a:latin typeface="Century Gothic" panose="020B0502020202020204" pitchFamily="34" charset="0"/>
                <a:cs typeface="Times New Roman" pitchFamily="18" charset="0"/>
              </a:rPr>
              <a:t>Trips/’wow’ experiences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821114" y="1807985"/>
            <a:ext cx="66312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Autumn Term: Dentist, Diwali, Hot Chocolate, Christmas Play, Autumn walk</a:t>
            </a:r>
          </a:p>
          <a:p>
            <a:r>
              <a:rPr lang="en-GB" dirty="0">
                <a:latin typeface="Century Gothic" panose="020B0502020202020204" pitchFamily="34" charset="0"/>
              </a:rPr>
              <a:t> </a:t>
            </a:r>
          </a:p>
          <a:p>
            <a:r>
              <a:rPr lang="en-GB" dirty="0">
                <a:latin typeface="Century Gothic" panose="020B0502020202020204" pitchFamily="34" charset="0"/>
              </a:rPr>
              <a:t>Spring Term: Chinese new year, Spring walk, 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Summer Term: Summer walk, School trip – Black Park.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More exciting experiences TBC!!</a:t>
            </a:r>
          </a:p>
        </p:txBody>
      </p:sp>
      <p:grpSp>
        <p:nvGrpSpPr>
          <p:cNvPr id="9" name="officeArt object"/>
          <p:cNvGrpSpPr/>
          <p:nvPr/>
        </p:nvGrpSpPr>
        <p:grpSpPr>
          <a:xfrm>
            <a:off x="7186793" y="574596"/>
            <a:ext cx="1121411" cy="1217107"/>
            <a:chOff x="0" y="0"/>
            <a:chExt cx="2243138" cy="2722563"/>
          </a:xfrm>
        </p:grpSpPr>
        <p:sp>
          <p:nvSpPr>
            <p:cNvPr id="10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333526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9587" cy="6799243"/>
          </a:xfrm>
          <a:prstGeom prst="rect">
            <a:avLst/>
          </a:prstGeom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67544" y="2162472"/>
            <a:ext cx="6336704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en-GB" sz="2400" b="0" i="0" u="none" strike="noStrike" cap="none" normalizeH="0" baseline="0" dirty="0">
                <a:ln>
                  <a:noFill/>
                </a:ln>
                <a:effectLst/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GB" sz="2000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PE day = Thursday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sz="2000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Taught by: Miss Moss/Mr Allison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endParaRPr lang="en-GB" sz="2000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n-GB" sz="2000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en-GB" sz="2000" b="0" i="0" u="none" strike="noStrike" cap="none" normalizeH="0" baseline="0" dirty="0">
                <a:ln>
                  <a:noFill/>
                </a:ln>
                <a:effectLst/>
                <a:latin typeface="Century Gothic" panose="020B0502020202020204" pitchFamily="34" charset="0"/>
                <a:cs typeface="Times New Roman" pitchFamily="18" charset="0"/>
              </a:rPr>
              <a:t> PE</a:t>
            </a:r>
            <a:r>
              <a:rPr kumimoji="0" lang="en-GB" sz="2000" b="0" i="0" u="none" strike="noStrike" cap="none" normalizeH="0" dirty="0">
                <a:ln>
                  <a:noFill/>
                </a:ln>
                <a:effectLst/>
                <a:latin typeface="Century Gothic" panose="020B0502020202020204" pitchFamily="34" charset="0"/>
                <a:cs typeface="Times New Roman" pitchFamily="18" charset="0"/>
              </a:rPr>
              <a:t> Kit – </a:t>
            </a:r>
            <a:r>
              <a:rPr lang="en-GB" sz="2000" dirty="0">
                <a:latin typeface="Century Gothic" panose="020B0502020202020204" pitchFamily="34" charset="0"/>
                <a:cs typeface="Times New Roman" pitchFamily="18" charset="0"/>
              </a:rPr>
              <a:t>yellow shirt, black shorts, black joggers or leggings, jumper, plimsolls and trainers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endParaRPr lang="en-GB" sz="2000" dirty="0">
              <a:latin typeface="Century Gothic" panose="020B0502020202020204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en-GB" sz="2000" dirty="0">
              <a:latin typeface="Century Gothic" panose="020B0502020202020204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sz="2000" dirty="0">
                <a:latin typeface="Century Gothic" panose="020B0502020202020204" pitchFamily="34" charset="0"/>
                <a:cs typeface="Times New Roman" pitchFamily="18" charset="0"/>
              </a:rPr>
              <a:t>Tracksuit bottoms in winter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en-GB" sz="2400" dirty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entury Gothic" panose="020B0502020202020204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7557" y="626756"/>
            <a:ext cx="374441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dirty="0">
                <a:latin typeface="Century Gothic" panose="020B0502020202020204" pitchFamily="34" charset="0"/>
                <a:cs typeface="Times New Roman" pitchFamily="18" charset="0"/>
              </a:rPr>
              <a:t>PE</a:t>
            </a:r>
            <a:endParaRPr lang="en-GB" sz="350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grpSp>
        <p:nvGrpSpPr>
          <p:cNvPr id="10" name="officeArt object"/>
          <p:cNvGrpSpPr/>
          <p:nvPr/>
        </p:nvGrpSpPr>
        <p:grpSpPr>
          <a:xfrm>
            <a:off x="7031099" y="626756"/>
            <a:ext cx="1121411" cy="1217107"/>
            <a:chOff x="0" y="0"/>
            <a:chExt cx="2243138" cy="2722563"/>
          </a:xfrm>
        </p:grpSpPr>
        <p:sp>
          <p:nvSpPr>
            <p:cNvPr id="11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2" name="image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AAB8B21-9438-4F66-A565-77E0335CC5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9793" y="660896"/>
            <a:ext cx="2367062" cy="2387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9587" cy="6799243"/>
          </a:xfrm>
          <a:prstGeom prst="rect">
            <a:avLst/>
          </a:prstGeom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2580004"/>
            <a:ext cx="741459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endParaRPr kumimoji="0" lang="en-GB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entury Gothic" panose="020B0502020202020204" pitchFamily="34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"/>
              <a:tabLst>
                <a:tab pos="914400" algn="l"/>
              </a:tabLst>
            </a:pPr>
            <a:r>
              <a:rPr kumimoji="0" lang="en-GB" b="0" i="0" u="none" strike="noStrike" cap="none" normalizeH="0" baseline="0" dirty="0">
                <a:ln>
                  <a:noFill/>
                </a:ln>
                <a:effectLst/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Set on Seesaw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"/>
              <a:tabLst>
                <a:tab pos="9144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Log in codes will be sent home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endParaRPr kumimoji="0" lang="en-GB" b="0" i="0" u="none" strike="noStrike" cap="none" normalizeH="0" baseline="0" dirty="0">
              <a:ln>
                <a:noFill/>
              </a:ln>
              <a:effectLst/>
              <a:latin typeface="Century Gothic" panose="020B0502020202020204" pitchFamily="34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"/>
              <a:tabLst>
                <a:tab pos="914400" algn="l"/>
              </a:tabLst>
            </a:pPr>
            <a:r>
              <a:rPr kumimoji="0" lang="en-GB" b="0" i="0" u="none" strike="noStrike" cap="none" normalizeH="0" baseline="0" dirty="0">
                <a:ln>
                  <a:noFill/>
                </a:ln>
                <a:effectLst/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Learning buffet will start in Spring term</a:t>
            </a:r>
            <a:endParaRPr kumimoji="0" lang="en-GB" b="0" i="0" u="none" strike="noStrike" cap="none" normalizeH="0" baseline="0" dirty="0">
              <a:ln>
                <a:noFill/>
              </a:ln>
              <a:effectLst/>
              <a:latin typeface="Century Gothic" panose="020B0502020202020204" pitchFamily="34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"/>
              <a:tabLst>
                <a:tab pos="914400" algn="l"/>
              </a:tabLst>
            </a:pPr>
            <a:r>
              <a:rPr kumimoji="0" lang="en-GB" b="0" i="0" u="none" strike="noStrike" cap="none" normalizeH="0" baseline="0" dirty="0">
                <a:ln>
                  <a:noFill/>
                </a:ln>
                <a:effectLst/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 Reading – every day (Shared picture book to start with)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"/>
              <a:tabLst>
                <a:tab pos="914400" algn="l"/>
              </a:tabLst>
            </a:pPr>
            <a:r>
              <a:rPr kumimoji="0" lang="en-GB" b="0" i="0" u="none" strike="noStrike" cap="none" normalizeH="0" baseline="0" dirty="0">
                <a:ln>
                  <a:noFill/>
                </a:ln>
                <a:effectLst/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Phonics books once </a:t>
            </a: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assessed.</a:t>
            </a:r>
            <a:endParaRPr kumimoji="0" lang="en-GB" b="0" i="0" u="none" strike="noStrike" cap="none" normalizeH="0" baseline="0" dirty="0">
              <a:ln>
                <a:noFill/>
              </a:ln>
              <a:effectLst/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620688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 Gothic" panose="020B0502020202020204" pitchFamily="34" charset="0"/>
                <a:cs typeface="Times New Roman" pitchFamily="18" charset="0"/>
              </a:rPr>
              <a:t>Home Learning </a:t>
            </a:r>
            <a:endParaRPr lang="en-GB" sz="240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grpSp>
        <p:nvGrpSpPr>
          <p:cNvPr id="10" name="officeArt object"/>
          <p:cNvGrpSpPr/>
          <p:nvPr/>
        </p:nvGrpSpPr>
        <p:grpSpPr>
          <a:xfrm>
            <a:off x="7160674" y="658465"/>
            <a:ext cx="1121411" cy="1217107"/>
            <a:chOff x="0" y="0"/>
            <a:chExt cx="2243138" cy="2722563"/>
          </a:xfrm>
        </p:grpSpPr>
        <p:sp>
          <p:nvSpPr>
            <p:cNvPr id="11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2" name="image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99587" cy="67992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560" y="620688"/>
            <a:ext cx="676875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dirty="0">
                <a:latin typeface="Century Gothic" panose="020B0502020202020204" pitchFamily="34" charset="0"/>
                <a:cs typeface="Times New Roman" pitchFamily="18" charset="0"/>
              </a:rPr>
              <a:t>Recording reading- KS1 </a:t>
            </a:r>
          </a:p>
          <a:p>
            <a:endParaRPr lang="en-GB" sz="2000" dirty="0">
              <a:latin typeface="Century Gothic" panose="020B0502020202020204" pitchFamily="34" charset="0"/>
              <a:cs typeface="Times New Roman" pitchFamily="18" charset="0"/>
            </a:endParaRPr>
          </a:p>
          <a:p>
            <a:r>
              <a:rPr lang="en-GB" sz="2000" dirty="0">
                <a:latin typeface="Century Gothic" panose="020B0502020202020204" pitchFamily="34" charset="0"/>
                <a:cs typeface="Times New Roman" pitchFamily="18" charset="0"/>
              </a:rPr>
              <a:t>Twice weekly book change</a:t>
            </a:r>
          </a:p>
          <a:p>
            <a:r>
              <a:rPr lang="en-GB" sz="2000" dirty="0">
                <a:latin typeface="Century Gothic" panose="020B0502020202020204" pitchFamily="34" charset="0"/>
                <a:cs typeface="Times New Roman" pitchFamily="18" charset="0"/>
              </a:rPr>
              <a:t>Monday and Thursday</a:t>
            </a:r>
          </a:p>
          <a:p>
            <a:endParaRPr lang="en-US" sz="2000" dirty="0">
              <a:latin typeface="Century Gothic" panose="020B0502020202020204" pitchFamily="34" charset="0"/>
              <a:cs typeface="Times New Roman" pitchFamily="18" charset="0"/>
            </a:endParaRPr>
          </a:p>
          <a:p>
            <a:r>
              <a:rPr lang="en-US" sz="2000" dirty="0">
                <a:latin typeface="Century Gothic" panose="020B0502020202020204" pitchFamily="34" charset="0"/>
                <a:cs typeface="Times New Roman" pitchFamily="18" charset="0"/>
              </a:rPr>
              <a:t>Parents record in reading diary</a:t>
            </a:r>
          </a:p>
          <a:p>
            <a:endParaRPr lang="en-US" sz="2000" dirty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grpSp>
        <p:nvGrpSpPr>
          <p:cNvPr id="8" name="officeArt object"/>
          <p:cNvGrpSpPr/>
          <p:nvPr/>
        </p:nvGrpSpPr>
        <p:grpSpPr>
          <a:xfrm>
            <a:off x="7236296" y="692696"/>
            <a:ext cx="1121411" cy="1217107"/>
            <a:chOff x="0" y="0"/>
            <a:chExt cx="2243138" cy="2722563"/>
          </a:xfrm>
        </p:grpSpPr>
        <p:sp>
          <p:nvSpPr>
            <p:cNvPr id="9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0" name="image2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5E3E8C6B-F196-4FE8-B7C0-1006D158F9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1880" y="2996952"/>
            <a:ext cx="1872289" cy="259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434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sz="4400" dirty="0"/>
            </a:br>
            <a:endParaRPr lang="en-GB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2843808" y="4077072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91" y="58757"/>
            <a:ext cx="9099587" cy="67992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89103" y="528191"/>
            <a:ext cx="52565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  <a:cs typeface="Times New Roman" pitchFamily="18" charset="0"/>
              </a:rPr>
              <a:t>Equipment</a:t>
            </a:r>
            <a:endParaRPr lang="en-GB" sz="320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721218" y="2534318"/>
            <a:ext cx="5650982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GB" sz="2000" dirty="0">
                <a:latin typeface="Century Gothic" panose="020B0502020202020204" pitchFamily="34" charset="0"/>
                <a:cs typeface="Times New Roman" pitchFamily="18" charset="0"/>
              </a:rPr>
              <a:t>We always need tissues!!!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GB" sz="2000" dirty="0">
                <a:latin typeface="Century Gothic" panose="020B0502020202020204" pitchFamily="34" charset="0"/>
                <a:cs typeface="Times New Roman" pitchFamily="18" charset="0"/>
              </a:rPr>
              <a:t>Spare clothes/underwear in bags please!!!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GB" sz="2000" dirty="0">
                <a:latin typeface="Century Gothic" panose="020B0502020202020204" pitchFamily="34" charset="0"/>
                <a:cs typeface="Times New Roman" pitchFamily="18" charset="0"/>
              </a:rPr>
              <a:t>Any spare underwear that could be donated would also be amazing.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en-GB" sz="1400" baseline="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grpSp>
        <p:nvGrpSpPr>
          <p:cNvPr id="13" name="officeArt object"/>
          <p:cNvGrpSpPr/>
          <p:nvPr/>
        </p:nvGrpSpPr>
        <p:grpSpPr>
          <a:xfrm>
            <a:off x="7284211" y="668385"/>
            <a:ext cx="1121411" cy="1217107"/>
            <a:chOff x="0" y="0"/>
            <a:chExt cx="2243138" cy="2722563"/>
          </a:xfrm>
        </p:grpSpPr>
        <p:sp>
          <p:nvSpPr>
            <p:cNvPr id="14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5" name="image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138" y="58757"/>
            <a:ext cx="9099587" cy="67992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3568" y="664629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 Gothic" panose="020B0502020202020204" pitchFamily="34" charset="0"/>
                <a:cs typeface="Times New Roman" pitchFamily="18" charset="0"/>
              </a:rPr>
              <a:t>Behaviour/Reward Systems </a:t>
            </a:r>
            <a:endParaRPr lang="en-GB" sz="240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39552" y="1553817"/>
            <a:ext cx="69847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House points- whole school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n-GB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Shine Scale – Positive reward system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en-GB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Star in the jar – class work together to get a reward.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en-GB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Positive reinforcement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en-GB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Reflection time – an opportunity to reflect on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behaviour and discuss strategies moving forwards.</a:t>
            </a:r>
            <a:endParaRPr lang="en-GB" sz="1600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officeArt object"/>
          <p:cNvGrpSpPr/>
          <p:nvPr/>
        </p:nvGrpSpPr>
        <p:grpSpPr>
          <a:xfrm>
            <a:off x="7078373" y="699725"/>
            <a:ext cx="1121411" cy="1217107"/>
            <a:chOff x="0" y="0"/>
            <a:chExt cx="2243138" cy="2722563"/>
          </a:xfrm>
        </p:grpSpPr>
        <p:sp>
          <p:nvSpPr>
            <p:cNvPr id="11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2" name="image2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226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-6661248" y="2204864"/>
            <a:ext cx="67687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endParaRPr kumimoji="0" lang="en-GB" sz="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entury Gothic" panose="020B0502020202020204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457200" algn="l"/>
              </a:tabLst>
            </a:pPr>
            <a:endParaRPr kumimoji="0" lang="en-GB" sz="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entury Gothic" panose="020B0502020202020204" pitchFamily="34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273"/>
            <a:ext cx="9099587" cy="67992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3528" y="548680"/>
            <a:ext cx="684076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entury Gothic" panose="020B0502020202020204" pitchFamily="34" charset="0"/>
                <a:cs typeface="Times New Roman" pitchFamily="18" charset="0"/>
              </a:rPr>
              <a:t>   </a:t>
            </a:r>
            <a:r>
              <a:rPr lang="en-GB" sz="2700" dirty="0">
                <a:latin typeface="Century Gothic" panose="020B0502020202020204" pitchFamily="34" charset="0"/>
                <a:cs typeface="Times New Roman" pitchFamily="18" charset="0"/>
              </a:rPr>
              <a:t>How we inform you of the progress your child is making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587189" y="1700060"/>
            <a:ext cx="61744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Parents Evening Consultations (Autumn &amp; Spring)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endParaRPr lang="en-GB" sz="800" dirty="0">
              <a:latin typeface="Century Gothic" panose="020B0502020202020204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n-GB" sz="800" dirty="0">
              <a:latin typeface="Century Gothic" panose="020B0502020202020204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Conversation with class teacher at appropriate times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endParaRPr lang="en-GB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Book Look sessions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endParaRPr lang="en-GB" dirty="0">
              <a:latin typeface="Century Gothic" panose="020B0502020202020204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 Annual Report (Summer Term)</a:t>
            </a:r>
          </a:p>
        </p:txBody>
      </p:sp>
      <p:grpSp>
        <p:nvGrpSpPr>
          <p:cNvPr id="10" name="officeArt object"/>
          <p:cNvGrpSpPr/>
          <p:nvPr/>
        </p:nvGrpSpPr>
        <p:grpSpPr>
          <a:xfrm>
            <a:off x="7069890" y="692696"/>
            <a:ext cx="1121411" cy="1217107"/>
            <a:chOff x="0" y="0"/>
            <a:chExt cx="2243138" cy="2722563"/>
          </a:xfrm>
        </p:grpSpPr>
        <p:sp>
          <p:nvSpPr>
            <p:cNvPr id="11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2" name="image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273"/>
            <a:ext cx="9099587" cy="67992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0174" y="1122363"/>
            <a:ext cx="64807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endParaRPr lang="en-GB" dirty="0">
              <a:solidFill>
                <a:schemeClr val="bg1"/>
              </a:solidFill>
              <a:latin typeface="Century Gothic" panose="020B0502020202020204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Class letters at the start of each term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Head’s Highlights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Open evening/Parents’ evenings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Book look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Parent Mail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Open door policy</a:t>
            </a:r>
            <a:endParaRPr kumimoji="0" lang="en-GB" b="0" i="0" u="none" strike="noStrike" cap="none" normalizeH="0" dirty="0">
              <a:ln>
                <a:noFill/>
              </a:ln>
              <a:effectLst/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Seesaw (Homework only)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en-GB" b="0" i="0" u="none" strike="noStrike" cap="none" normalizeH="0" dirty="0">
                <a:ln>
                  <a:noFill/>
                </a:ln>
                <a:effectLst/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 Appointments with teachers via office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494" y="692696"/>
            <a:ext cx="68407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Century Gothic" panose="020B0502020202020204" pitchFamily="34" charset="0"/>
                <a:cs typeface="Times New Roman" pitchFamily="18" charset="0"/>
              </a:rPr>
              <a:t>   </a:t>
            </a:r>
            <a:r>
              <a:rPr lang="en-GB" sz="2700" dirty="0">
                <a:latin typeface="Century Gothic" panose="020B0502020202020204" pitchFamily="34" charset="0"/>
                <a:cs typeface="Times New Roman" pitchFamily="18" charset="0"/>
              </a:rPr>
              <a:t>How we communicate with parents</a:t>
            </a:r>
          </a:p>
        </p:txBody>
      </p:sp>
      <p:grpSp>
        <p:nvGrpSpPr>
          <p:cNvPr id="11" name="officeArt object"/>
          <p:cNvGrpSpPr/>
          <p:nvPr/>
        </p:nvGrpSpPr>
        <p:grpSpPr>
          <a:xfrm>
            <a:off x="7069890" y="692696"/>
            <a:ext cx="1121411" cy="1217107"/>
            <a:chOff x="0" y="0"/>
            <a:chExt cx="2243138" cy="2722563"/>
          </a:xfrm>
        </p:grpSpPr>
        <p:sp>
          <p:nvSpPr>
            <p:cNvPr id="12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3" name="image2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996"/>
            <a:ext cx="9099587" cy="67992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9552" y="591690"/>
            <a:ext cx="503856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>
                <a:latin typeface="Century Gothic" panose="020B0502020202020204" pitchFamily="34" charset="0"/>
                <a:cs typeface="Times New Roman" pitchFamily="18" charset="0"/>
              </a:rPr>
              <a:t>Home-School Agreement </a:t>
            </a:r>
          </a:p>
        </p:txBody>
      </p:sp>
      <p:grpSp>
        <p:nvGrpSpPr>
          <p:cNvPr id="9" name="officeArt object"/>
          <p:cNvGrpSpPr/>
          <p:nvPr/>
        </p:nvGrpSpPr>
        <p:grpSpPr>
          <a:xfrm>
            <a:off x="7069890" y="692696"/>
            <a:ext cx="1121411" cy="1217107"/>
            <a:chOff x="0" y="0"/>
            <a:chExt cx="2243138" cy="2722563"/>
          </a:xfrm>
        </p:grpSpPr>
        <p:sp>
          <p:nvSpPr>
            <p:cNvPr id="10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4" name="Rectangle 3"/>
          <p:cNvSpPr/>
          <p:nvPr/>
        </p:nvSpPr>
        <p:spPr>
          <a:xfrm>
            <a:off x="1043608" y="1386090"/>
            <a:ext cx="5688632" cy="2440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Our home-school agreement is a statement explaining: </a:t>
            </a:r>
          </a:p>
          <a:p>
            <a:pPr>
              <a:lnSpc>
                <a:spcPct val="150000"/>
              </a:lnSpc>
            </a:pPr>
            <a:endParaRPr lang="en-GB" sz="400" dirty="0">
              <a:latin typeface="Century Gothic" panose="020B0502020202020204" pitchFamily="34" charset="0"/>
              <a:ea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600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The school’s aims and values;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600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The school’s responsibilities towards its pupils who are of compulsory school age;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600" dirty="0">
                <a:latin typeface="Century Gothic" panose="020B0502020202020204" pitchFamily="34" charset="0"/>
                <a:ea typeface="Times New Roman" pitchFamily="18" charset="0"/>
                <a:cs typeface="Times New Roman" pitchFamily="18" charset="0"/>
              </a:rPr>
              <a:t>The responsibility of each pupil’s parents; and  what the school expects of its pupils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576" y="3924031"/>
            <a:ext cx="5328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GB" dirty="0">
                <a:latin typeface="Century Gothic" panose="020B0502020202020204" pitchFamily="34" charset="0"/>
                <a:cs typeface="Times New Roman" pitchFamily="18" charset="0"/>
              </a:rPr>
              <a:t>Please read and sign with your child. Then return to class teacher. </a:t>
            </a:r>
          </a:p>
        </p:txBody>
      </p:sp>
    </p:spTree>
    <p:extLst>
      <p:ext uri="{BB962C8B-B14F-4D97-AF65-F5344CB8AC3E}">
        <p14:creationId xmlns:p14="http://schemas.microsoft.com/office/powerpoint/2010/main" val="1414022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2" y="241186"/>
            <a:ext cx="9073008" cy="653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0137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520" y="-27384"/>
            <a:ext cx="9099587" cy="67992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83568" y="424400"/>
            <a:ext cx="180850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>
                <a:latin typeface="Century Gothic" panose="020B0502020202020204" pitchFamily="34" charset="0"/>
                <a:cs typeface="Times New Roman" pitchFamily="18" charset="0"/>
              </a:rPr>
              <a:t>Trusted 5</a:t>
            </a:r>
          </a:p>
        </p:txBody>
      </p:sp>
      <p:grpSp>
        <p:nvGrpSpPr>
          <p:cNvPr id="9" name="officeArt object"/>
          <p:cNvGrpSpPr/>
          <p:nvPr/>
        </p:nvGrpSpPr>
        <p:grpSpPr>
          <a:xfrm>
            <a:off x="7069890" y="692696"/>
            <a:ext cx="1121411" cy="1217107"/>
            <a:chOff x="0" y="0"/>
            <a:chExt cx="2243138" cy="2722563"/>
          </a:xfrm>
        </p:grpSpPr>
        <p:sp>
          <p:nvSpPr>
            <p:cNvPr id="10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17255"/>
          <a:stretch/>
        </p:blipFill>
        <p:spPr>
          <a:xfrm>
            <a:off x="1691602" y="1077113"/>
            <a:ext cx="3600478" cy="392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72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9587" cy="67992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1560" y="614531"/>
            <a:ext cx="517481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>
                <a:latin typeface="Century Gothic" panose="020B0502020202020204" pitchFamily="34" charset="0"/>
                <a:cs typeface="Times New Roman" pitchFamily="18" charset="0"/>
              </a:rPr>
              <a:t>The Language of Learning </a:t>
            </a:r>
          </a:p>
          <a:p>
            <a:pPr algn="ctr"/>
            <a:endParaRPr lang="en-GB" sz="3000" dirty="0">
              <a:latin typeface="Century Gothic" panose="020B0502020202020204" pitchFamily="34" charset="0"/>
              <a:cs typeface="Times New Roman" pitchFamily="18" charset="0"/>
            </a:endParaRPr>
          </a:p>
        </p:txBody>
      </p:sp>
      <p:grpSp>
        <p:nvGrpSpPr>
          <p:cNvPr id="9" name="officeArt object"/>
          <p:cNvGrpSpPr/>
          <p:nvPr/>
        </p:nvGrpSpPr>
        <p:grpSpPr>
          <a:xfrm>
            <a:off x="7069890" y="692696"/>
            <a:ext cx="1121411" cy="1217107"/>
            <a:chOff x="0" y="0"/>
            <a:chExt cx="2243138" cy="2722563"/>
          </a:xfrm>
        </p:grpSpPr>
        <p:sp>
          <p:nvSpPr>
            <p:cNvPr id="10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1" y="1340768"/>
            <a:ext cx="5783863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9740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12" y="-24869"/>
            <a:ext cx="9099587" cy="67992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-972616" y="701399"/>
            <a:ext cx="68407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Century Gothic" panose="020B0502020202020204" pitchFamily="34" charset="0"/>
                <a:cs typeface="Times New Roman" pitchFamily="18" charset="0"/>
              </a:rPr>
              <a:t>   </a:t>
            </a:r>
            <a:r>
              <a:rPr lang="en-GB" sz="3500" dirty="0">
                <a:latin typeface="Century Gothic" panose="020B0502020202020204" pitchFamily="34" charset="0"/>
                <a:cs typeface="Times New Roman" pitchFamily="18" charset="0"/>
              </a:rPr>
              <a:t>Any Questions?</a:t>
            </a:r>
          </a:p>
        </p:txBody>
      </p:sp>
      <p:grpSp>
        <p:nvGrpSpPr>
          <p:cNvPr id="9" name="officeArt object"/>
          <p:cNvGrpSpPr/>
          <p:nvPr/>
        </p:nvGrpSpPr>
        <p:grpSpPr>
          <a:xfrm>
            <a:off x="7069890" y="692696"/>
            <a:ext cx="1121411" cy="1217107"/>
            <a:chOff x="0" y="0"/>
            <a:chExt cx="2243138" cy="2722563"/>
          </a:xfrm>
        </p:grpSpPr>
        <p:sp>
          <p:nvSpPr>
            <p:cNvPr id="10" name="Shape 1073741825"/>
            <p:cNvSpPr/>
            <p:nvPr/>
          </p:nvSpPr>
          <p:spPr>
            <a:xfrm>
              <a:off x="12086" y="19468"/>
              <a:ext cx="2219040" cy="268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39" y="19139"/>
                  </a:moveTo>
                  <a:lnTo>
                    <a:pt x="9300" y="21600"/>
                  </a:lnTo>
                  <a:lnTo>
                    <a:pt x="12266" y="21577"/>
                  </a:lnTo>
                  <a:lnTo>
                    <a:pt x="12296" y="19184"/>
                  </a:lnTo>
                  <a:cubicBezTo>
                    <a:pt x="14970" y="18617"/>
                    <a:pt x="17207" y="17104"/>
                    <a:pt x="18403" y="15046"/>
                  </a:cubicBezTo>
                  <a:cubicBezTo>
                    <a:pt x="18900" y="14191"/>
                    <a:pt x="19195" y="13274"/>
                    <a:pt x="19386" y="12349"/>
                  </a:cubicBezTo>
                  <a:cubicBezTo>
                    <a:pt x="19575" y="11433"/>
                    <a:pt x="19664" y="10498"/>
                    <a:pt x="19648" y="9558"/>
                  </a:cubicBezTo>
                  <a:lnTo>
                    <a:pt x="21600" y="9548"/>
                  </a:lnTo>
                  <a:lnTo>
                    <a:pt x="21568" y="7185"/>
                  </a:lnTo>
                  <a:lnTo>
                    <a:pt x="19052" y="7175"/>
                  </a:lnTo>
                  <a:cubicBezTo>
                    <a:pt x="18590" y="5812"/>
                    <a:pt x="17700" y="4574"/>
                    <a:pt x="16473" y="3587"/>
                  </a:cubicBezTo>
                  <a:cubicBezTo>
                    <a:pt x="15300" y="2644"/>
                    <a:pt x="13859" y="1961"/>
                    <a:pt x="12283" y="1602"/>
                  </a:cubicBezTo>
                  <a:lnTo>
                    <a:pt x="12283" y="5"/>
                  </a:lnTo>
                  <a:lnTo>
                    <a:pt x="9277" y="0"/>
                  </a:lnTo>
                  <a:lnTo>
                    <a:pt x="9308" y="1645"/>
                  </a:lnTo>
                  <a:cubicBezTo>
                    <a:pt x="7690" y="2005"/>
                    <a:pt x="6222" y="2726"/>
                    <a:pt x="5065" y="3728"/>
                  </a:cubicBezTo>
                  <a:cubicBezTo>
                    <a:pt x="3943" y="4701"/>
                    <a:pt x="3155" y="5904"/>
                    <a:pt x="2781" y="7212"/>
                  </a:cubicBezTo>
                  <a:lnTo>
                    <a:pt x="36" y="7244"/>
                  </a:lnTo>
                  <a:lnTo>
                    <a:pt x="0" y="9578"/>
                  </a:lnTo>
                  <a:lnTo>
                    <a:pt x="2149" y="9611"/>
                  </a:lnTo>
                  <a:cubicBezTo>
                    <a:pt x="1887" y="11729"/>
                    <a:pt x="2520" y="13856"/>
                    <a:pt x="3940" y="15631"/>
                  </a:cubicBezTo>
                  <a:cubicBezTo>
                    <a:pt x="5220" y="17229"/>
                    <a:pt x="7073" y="18456"/>
                    <a:pt x="9239" y="19139"/>
                  </a:cubicBezTo>
                  <a:close/>
                </a:path>
              </a:pathLst>
            </a:custGeom>
            <a:solidFill>
              <a:srgbClr val="FFFFFF"/>
            </a:solidFill>
            <a:ln w="152400" cap="flat">
              <a:solidFill>
                <a:srgbClr val="FFFFFF"/>
              </a:solidFill>
              <a:prstDash val="solid"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en-GB"/>
            </a:p>
          </p:txBody>
        </p:sp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243138" cy="2722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2511</TotalTime>
  <Words>609</Words>
  <Application>Microsoft Office PowerPoint</Application>
  <PresentationFormat>On-screen Show (4:3)</PresentationFormat>
  <Paragraphs>133</Paragraphs>
  <Slides>18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>Bucks 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DH</dc:creator>
  <cp:lastModifiedBy>emoss@SCHOOL.local</cp:lastModifiedBy>
  <cp:revision>146</cp:revision>
  <dcterms:created xsi:type="dcterms:W3CDTF">2011-09-08T14:08:57Z</dcterms:created>
  <dcterms:modified xsi:type="dcterms:W3CDTF">2025-09-15T16:03:52Z</dcterms:modified>
</cp:coreProperties>
</file>