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6" r:id="rId2"/>
    <p:sldId id="256" r:id="rId3"/>
    <p:sldId id="257" r:id="rId4"/>
    <p:sldId id="258" r:id="rId5"/>
    <p:sldId id="267" r:id="rId6"/>
    <p:sldId id="259" r:id="rId7"/>
    <p:sldId id="262" r:id="rId8"/>
    <p:sldId id="261" r:id="rId9"/>
    <p:sldId id="260" r:id="rId10"/>
    <p:sldId id="263" r:id="rId11"/>
    <p:sldId id="264" r:id="rId12"/>
    <p:sldId id="265" r:id="rId13"/>
    <p:sldId id="268" r:id="rId14"/>
    <p:sldId id="269"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99FF"/>
    <a:srgbClr val="E2D9B1"/>
    <a:srgbClr val="B29B84"/>
    <a:srgbClr val="AB8D81"/>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78088" autoAdjust="0"/>
  </p:normalViewPr>
  <p:slideViewPr>
    <p:cSldViewPr snapToGrid="0">
      <p:cViewPr varScale="1">
        <p:scale>
          <a:sx n="127" d="100"/>
          <a:sy n="127" d="100"/>
        </p:scale>
        <p:origin x="387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9A022A4-BA53-4F0A-BE49-CA19F656311B}" type="datetimeFigureOut">
              <a:rPr lang="en-GB" smtClean="0"/>
              <a:t>13/12/2024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5BCA073-E21F-45EA-A78C-A8B0B8BB89C7}" type="slidenum">
              <a:rPr lang="en-GB" smtClean="0"/>
              <a:t>‹#›</a:t>
            </a:fld>
            <a:endParaRPr lang="en-GB"/>
          </a:p>
        </p:txBody>
      </p:sp>
    </p:spTree>
    <p:extLst>
      <p:ext uri="{BB962C8B-B14F-4D97-AF65-F5344CB8AC3E}">
        <p14:creationId xmlns:p14="http://schemas.microsoft.com/office/powerpoint/2010/main" val="4797483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Did anyone manage to work out</a:t>
            </a:r>
            <a:r>
              <a:rPr lang="en-GB" baseline="0" dirty="0" smtClean="0"/>
              <a:t> the spelling rule and pattern? Come back to this in a min. </a:t>
            </a:r>
            <a:endParaRPr lang="en-GB" dirty="0"/>
          </a:p>
        </p:txBody>
      </p:sp>
      <p:sp>
        <p:nvSpPr>
          <p:cNvPr id="4" name="Slide Number Placeholder 3"/>
          <p:cNvSpPr>
            <a:spLocks noGrp="1"/>
          </p:cNvSpPr>
          <p:nvPr>
            <p:ph type="sldNum" sz="quarter" idx="10"/>
          </p:nvPr>
        </p:nvSpPr>
        <p:spPr/>
        <p:txBody>
          <a:bodyPr/>
          <a:lstStyle/>
          <a:p>
            <a:fld id="{95BCA073-E21F-45EA-A78C-A8B0B8BB89C7}" type="slidenum">
              <a:rPr lang="en-GB" smtClean="0"/>
              <a:t>1</a:t>
            </a:fld>
            <a:endParaRPr lang="en-GB"/>
          </a:p>
        </p:txBody>
      </p:sp>
    </p:spTree>
    <p:extLst>
      <p:ext uri="{BB962C8B-B14F-4D97-AF65-F5344CB8AC3E}">
        <p14:creationId xmlns:p14="http://schemas.microsoft.com/office/powerpoint/2010/main" val="1732498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5BCA073-E21F-45EA-A78C-A8B0B8BB89C7}" type="slidenum">
              <a:rPr lang="en-GB" smtClean="0"/>
              <a:t>2</a:t>
            </a:fld>
            <a:endParaRPr lang="en-GB"/>
          </a:p>
        </p:txBody>
      </p:sp>
    </p:spTree>
    <p:extLst>
      <p:ext uri="{BB962C8B-B14F-4D97-AF65-F5344CB8AC3E}">
        <p14:creationId xmlns:p14="http://schemas.microsoft.com/office/powerpoint/2010/main" val="4190257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1200" b="1" i="0" u="none" strike="noStrike" cap="none" normalizeH="0" baseline="0" dirty="0" smtClean="0">
                <a:ln>
                  <a:noFill/>
                </a:ln>
                <a:solidFill>
                  <a:schemeClr val="tx1"/>
                </a:solidFill>
                <a:effectLst/>
                <a:latin typeface="Candara" panose="020E0502030303020204" pitchFamily="34" charset="0"/>
              </a:rPr>
              <a:t>Outline</a:t>
            </a:r>
            <a:r>
              <a:rPr kumimoji="0" lang="en-US" altLang="en-US" sz="1200" b="0" i="0" u="none" strike="noStrike" cap="none" normalizeH="0" baseline="0" dirty="0" smtClean="0">
                <a:ln>
                  <a:noFill/>
                </a:ln>
                <a:solidFill>
                  <a:schemeClr val="tx1"/>
                </a:solidFill>
                <a:effectLst/>
                <a:latin typeface="Candara" panose="020E0502030303020204" pitchFamily="34" charset="0"/>
              </a:rPr>
              <a:t> our approach to teaching spelling</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200" b="0" i="0" u="none" strike="noStrike" cap="none" normalizeH="0" baseline="0" dirty="0" smtClean="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200" b="1" i="0" u="none" strike="noStrike" cap="none" normalizeH="0" baseline="0" dirty="0" smtClean="0">
                <a:ln>
                  <a:noFill/>
                </a:ln>
                <a:solidFill>
                  <a:schemeClr val="tx1"/>
                </a:solidFill>
                <a:effectLst/>
                <a:latin typeface="Candara" panose="020E0502030303020204" pitchFamily="34" charset="0"/>
              </a:rPr>
              <a:t>Understand</a:t>
            </a:r>
            <a:r>
              <a:rPr kumimoji="0" lang="en-US" altLang="en-US" sz="1200" b="0" i="0" u="none" strike="noStrike" cap="none" normalizeH="0" baseline="0" dirty="0" smtClean="0">
                <a:ln>
                  <a:noFill/>
                </a:ln>
                <a:solidFill>
                  <a:schemeClr val="tx1"/>
                </a:solidFill>
                <a:effectLst/>
                <a:latin typeface="Candara" panose="020E0502030303020204" pitchFamily="34" charset="0"/>
              </a:rPr>
              <a:t> </a:t>
            </a:r>
            <a:r>
              <a:rPr lang="en-US" altLang="en-US" sz="1200" dirty="0" smtClean="0">
                <a:latin typeface="Candara" panose="020E0502030303020204" pitchFamily="34" charset="0"/>
              </a:rPr>
              <a:t>the reasons for the adaptation to spellings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200" b="0" i="0" u="none" strike="noStrike" cap="none" normalizeH="0" baseline="0" dirty="0" smtClean="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200" b="1" i="0" u="none" strike="noStrike" cap="none" normalizeH="0" baseline="0" dirty="0" smtClean="0">
                <a:ln>
                  <a:noFill/>
                </a:ln>
                <a:solidFill>
                  <a:schemeClr val="tx1"/>
                </a:solidFill>
                <a:effectLst/>
                <a:latin typeface="Candara" panose="020E0502030303020204" pitchFamily="34" charset="0"/>
              </a:rPr>
              <a:t>Clarify </a:t>
            </a:r>
            <a:r>
              <a:rPr kumimoji="0" lang="en-US" altLang="en-US" sz="1200" b="0" i="0" u="none" strike="noStrike" cap="none" normalizeH="0" baseline="0" dirty="0" smtClean="0">
                <a:ln>
                  <a:noFill/>
                </a:ln>
                <a:solidFill>
                  <a:schemeClr val="tx1"/>
                </a:solidFill>
                <a:effectLst/>
                <a:latin typeface="Candara" panose="020E0502030303020204" pitchFamily="34" charset="0"/>
              </a:rPr>
              <a:t>how spelling is set and assessed in Key Stage 2</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200" b="0" i="0" u="none" strike="noStrike" cap="none" normalizeH="0" baseline="0" dirty="0" smtClean="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200" b="1" i="0" u="none" strike="noStrike" cap="none" normalizeH="0" baseline="0" dirty="0" smtClean="0">
                <a:ln>
                  <a:noFill/>
                </a:ln>
                <a:solidFill>
                  <a:schemeClr val="tx1"/>
                </a:solidFill>
                <a:effectLst/>
                <a:latin typeface="Candara" panose="020E0502030303020204" pitchFamily="34" charset="0"/>
              </a:rPr>
              <a:t>Provide</a:t>
            </a:r>
            <a:r>
              <a:rPr kumimoji="0" lang="en-US" altLang="en-US" sz="1200" b="0" i="0" u="none" strike="noStrike" cap="none" normalizeH="0" baseline="0" dirty="0" smtClean="0">
                <a:ln>
                  <a:noFill/>
                </a:ln>
                <a:solidFill>
                  <a:schemeClr val="tx1"/>
                </a:solidFill>
                <a:effectLst/>
                <a:latin typeface="Candara" panose="020E0502030303020204" pitchFamily="34" charset="0"/>
              </a:rPr>
              <a:t> guidance for supporting at home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200" b="0" i="0" u="none" strike="noStrike" cap="none" normalizeH="0" baseline="0" dirty="0" smtClean="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200" b="1" i="0" u="none" strike="noStrike" cap="none" normalizeH="0" baseline="0" dirty="0" smtClean="0">
                <a:ln>
                  <a:noFill/>
                </a:ln>
                <a:solidFill>
                  <a:schemeClr val="tx1"/>
                </a:solidFill>
                <a:effectLst/>
                <a:latin typeface="Candara" panose="020E0502030303020204" pitchFamily="34" charset="0"/>
              </a:rPr>
              <a:t>Answer</a:t>
            </a:r>
            <a:r>
              <a:rPr kumimoji="0" lang="en-US" altLang="en-US" sz="1200" b="0" i="0" u="none" strike="noStrike" cap="none" normalizeH="0" baseline="0" dirty="0" smtClean="0">
                <a:ln>
                  <a:noFill/>
                </a:ln>
                <a:solidFill>
                  <a:schemeClr val="tx1"/>
                </a:solidFill>
                <a:effectLst/>
                <a:latin typeface="Candara" panose="020E0502030303020204" pitchFamily="34" charset="0"/>
              </a:rPr>
              <a:t> any questions you may have </a:t>
            </a:r>
          </a:p>
          <a:p>
            <a:endParaRPr lang="en-GB" dirty="0" smtClean="0"/>
          </a:p>
          <a:p>
            <a:r>
              <a:rPr lang="en-GB" dirty="0" smtClean="0"/>
              <a:t>Time for questioning at</a:t>
            </a:r>
            <a:r>
              <a:rPr lang="en-GB" baseline="0" dirty="0" smtClean="0"/>
              <a:t> </a:t>
            </a:r>
            <a:r>
              <a:rPr lang="en-GB" baseline="0" smtClean="0"/>
              <a:t>the end , </a:t>
            </a:r>
            <a:endParaRPr lang="en-GB" dirty="0"/>
          </a:p>
        </p:txBody>
      </p:sp>
      <p:sp>
        <p:nvSpPr>
          <p:cNvPr id="4" name="Slide Number Placeholder 3"/>
          <p:cNvSpPr>
            <a:spLocks noGrp="1"/>
          </p:cNvSpPr>
          <p:nvPr>
            <p:ph type="sldNum" sz="quarter" idx="10"/>
          </p:nvPr>
        </p:nvSpPr>
        <p:spPr/>
        <p:txBody>
          <a:bodyPr/>
          <a:lstStyle/>
          <a:p>
            <a:fld id="{95BCA073-E21F-45EA-A78C-A8B0B8BB89C7}" type="slidenum">
              <a:rPr lang="en-GB" smtClean="0"/>
              <a:t>3</a:t>
            </a:fld>
            <a:endParaRPr lang="en-GB"/>
          </a:p>
        </p:txBody>
      </p:sp>
    </p:spTree>
    <p:extLst>
      <p:ext uri="{BB962C8B-B14F-4D97-AF65-F5344CB8AC3E}">
        <p14:creationId xmlns:p14="http://schemas.microsoft.com/office/powerpoint/2010/main" val="1606449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Monday- </a:t>
            </a:r>
            <a:r>
              <a:rPr lang="en-US" dirty="0" err="1"/>
              <a:t>chn</a:t>
            </a:r>
            <a:r>
              <a:rPr lang="en-US" dirty="0"/>
              <a:t> set new spellings and introduced to these spellings. </a:t>
            </a:r>
            <a:r>
              <a:rPr lang="en-US" dirty="0" smtClean="0"/>
              <a:t>This is usually done</a:t>
            </a:r>
            <a:r>
              <a:rPr lang="en-US" baseline="0" dirty="0" smtClean="0"/>
              <a:t> just for 10-15 </a:t>
            </a:r>
            <a:r>
              <a:rPr lang="en-US" baseline="0" dirty="0" err="1" smtClean="0"/>
              <a:t>mins</a:t>
            </a:r>
            <a:r>
              <a:rPr lang="en-US" baseline="0" dirty="0" smtClean="0"/>
              <a:t> as part of their starter for English. </a:t>
            </a: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smtClean="0"/>
              <a:t>Can be</a:t>
            </a:r>
            <a:r>
              <a:rPr lang="en-US" baseline="0" dirty="0" smtClean="0"/>
              <a:t> in</a:t>
            </a:r>
            <a:r>
              <a:rPr lang="en-US" dirty="0" smtClean="0"/>
              <a:t> </a:t>
            </a:r>
            <a:r>
              <a:rPr lang="en-US" dirty="0"/>
              <a:t>smaller groups as </a:t>
            </a:r>
            <a:r>
              <a:rPr lang="en-US" dirty="0" err="1"/>
              <a:t>chn</a:t>
            </a:r>
            <a:r>
              <a:rPr lang="en-US" dirty="0"/>
              <a:t> have differentiated lists. </a:t>
            </a:r>
          </a:p>
          <a:p>
            <a:pPr marL="171450" indent="-171450">
              <a:buFont typeface="Arial" panose="020B0604020202020204" pitchFamily="34" charset="0"/>
              <a:buChar cha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Varies the number of spellings they have based on the rule – we want to be using words children understand and can use. E.g. sub prefix </a:t>
            </a:r>
            <a:r>
              <a:rPr lang="en-GB" b="1" dirty="0"/>
              <a:t>subversive</a:t>
            </a:r>
            <a:r>
              <a:rPr lang="en-GB" dirty="0"/>
              <a:t>  - this is not relevant to a child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Patterns and Rules- </a:t>
            </a:r>
            <a:r>
              <a:rPr lang="en-US" dirty="0" smtClean="0"/>
              <a:t>Like some of you worked out on</a:t>
            </a:r>
            <a:r>
              <a:rPr lang="en-US" baseline="0" dirty="0" smtClean="0"/>
              <a:t> the first slide. </a:t>
            </a:r>
            <a:r>
              <a:rPr lang="en-US" dirty="0" err="1" smtClean="0"/>
              <a:t>Chn</a:t>
            </a:r>
            <a:r>
              <a:rPr lang="en-US" dirty="0" smtClean="0"/>
              <a:t> </a:t>
            </a:r>
            <a:r>
              <a:rPr lang="en-US" dirty="0"/>
              <a:t>talked through the pattern or rule for their spelling list.  E.g. using ck or k or when to use –able or –</a:t>
            </a:r>
            <a:r>
              <a:rPr lang="en-US" dirty="0" err="1"/>
              <a:t>ble</a:t>
            </a:r>
            <a:r>
              <a:rPr lang="en-US" dirty="0"/>
              <a:t> as a suffix. </a:t>
            </a:r>
            <a:r>
              <a:rPr lang="en-US" dirty="0" smtClean="0"/>
              <a:t>Obviousl</a:t>
            </a:r>
            <a:r>
              <a:rPr lang="en-US" baseline="0" dirty="0" smtClean="0"/>
              <a:t>y there are some exceptions to the rules and they are words that </a:t>
            </a:r>
            <a:r>
              <a:rPr lang="en-US" baseline="0" dirty="0" err="1" smtClean="0"/>
              <a:t>chn</a:t>
            </a:r>
            <a:r>
              <a:rPr lang="en-US" baseline="0" dirty="0" smtClean="0"/>
              <a:t> become more familiar with. </a:t>
            </a:r>
            <a:endParaRPr lang="en-US"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95BCA073-E21F-45EA-A78C-A8B0B8BB89C7}" type="slidenum">
              <a:rPr lang="en-GB" smtClean="0"/>
              <a:t>4</a:t>
            </a:fld>
            <a:endParaRPr lang="en-GB"/>
          </a:p>
        </p:txBody>
      </p:sp>
    </p:spTree>
    <p:extLst>
      <p:ext uri="{BB962C8B-B14F-4D97-AF65-F5344CB8AC3E}">
        <p14:creationId xmlns:p14="http://schemas.microsoft.com/office/powerpoint/2010/main" val="2786700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Another</a:t>
            </a:r>
            <a:r>
              <a:rPr lang="en-GB" baseline="0" dirty="0" smtClean="0"/>
              <a:t> brain teaser… Can you work out the rule?</a:t>
            </a:r>
          </a:p>
          <a:p>
            <a:r>
              <a:rPr lang="en-GB" baseline="0" dirty="0" smtClean="0"/>
              <a:t>Short vowel sound you use –</a:t>
            </a:r>
            <a:r>
              <a:rPr lang="en-GB" baseline="0" dirty="0" err="1" smtClean="0"/>
              <a:t>ck</a:t>
            </a:r>
            <a:r>
              <a:rPr lang="en-GB" baseline="0" dirty="0" smtClean="0"/>
              <a:t> and longer vowel sound or a partner you can use just –k. </a:t>
            </a:r>
          </a:p>
          <a:p>
            <a:endParaRPr lang="en-GB" baseline="0" dirty="0" smtClean="0"/>
          </a:p>
          <a:p>
            <a:r>
              <a:rPr lang="en-GB" baseline="0" dirty="0" smtClean="0"/>
              <a:t>Show AI. This is for </a:t>
            </a:r>
            <a:r>
              <a:rPr lang="en-GB" b="1" baseline="0" dirty="0" smtClean="0"/>
              <a:t>parents</a:t>
            </a:r>
            <a:r>
              <a:rPr lang="en-GB" b="0" baseline="0" dirty="0" smtClean="0"/>
              <a:t> not the </a:t>
            </a:r>
            <a:r>
              <a:rPr lang="en-GB" b="0" baseline="0" dirty="0" err="1" smtClean="0"/>
              <a:t>chn</a:t>
            </a:r>
            <a:r>
              <a:rPr lang="en-GB" b="0" baseline="0" dirty="0" smtClean="0"/>
              <a:t>. If you are needing some support for yourself, use AI to help you with knowledge. </a:t>
            </a:r>
            <a:endParaRPr lang="en-GB" dirty="0"/>
          </a:p>
        </p:txBody>
      </p:sp>
      <p:sp>
        <p:nvSpPr>
          <p:cNvPr id="4" name="Slide Number Placeholder 3"/>
          <p:cNvSpPr>
            <a:spLocks noGrp="1"/>
          </p:cNvSpPr>
          <p:nvPr>
            <p:ph type="sldNum" sz="quarter" idx="10"/>
          </p:nvPr>
        </p:nvSpPr>
        <p:spPr/>
        <p:txBody>
          <a:bodyPr/>
          <a:lstStyle/>
          <a:p>
            <a:fld id="{95BCA073-E21F-45EA-A78C-A8B0B8BB89C7}" type="slidenum">
              <a:rPr lang="en-GB" smtClean="0"/>
              <a:t>5</a:t>
            </a:fld>
            <a:endParaRPr lang="en-GB"/>
          </a:p>
        </p:txBody>
      </p:sp>
    </p:spTree>
    <p:extLst>
      <p:ext uri="{BB962C8B-B14F-4D97-AF65-F5344CB8AC3E}">
        <p14:creationId xmlns:p14="http://schemas.microsoft.com/office/powerpoint/2010/main" val="1735139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1" i="0" u="none" strike="noStrike" cap="none" normalizeH="0" baseline="0" dirty="0" smtClean="0">
                <a:ln>
                  <a:noFill/>
                </a:ln>
                <a:solidFill>
                  <a:schemeClr val="tx1"/>
                </a:solidFill>
                <a:effectLst/>
                <a:latin typeface="Candara" panose="020E0502030303020204" pitchFamily="34" charset="0"/>
              </a:rPr>
              <a:t>Understand</a:t>
            </a:r>
            <a:r>
              <a:rPr kumimoji="0" lang="en-US" altLang="en-US" sz="1200" b="0" i="0" u="none" strike="noStrike" cap="none" normalizeH="0" baseline="0" dirty="0" smtClean="0">
                <a:ln>
                  <a:noFill/>
                </a:ln>
                <a:solidFill>
                  <a:schemeClr val="tx1"/>
                </a:solidFill>
                <a:effectLst/>
                <a:latin typeface="Candara" panose="020E0502030303020204" pitchFamily="34" charset="0"/>
              </a:rPr>
              <a:t> </a:t>
            </a:r>
            <a:r>
              <a:rPr lang="en-US" altLang="en-US" sz="1200" dirty="0" smtClean="0">
                <a:latin typeface="Candara" panose="020E0502030303020204" pitchFamily="34" charset="0"/>
              </a:rPr>
              <a:t>the reasons for the adaptation to spellings </a:t>
            </a:r>
          </a:p>
          <a:p>
            <a:pPr marL="0" indent="0">
              <a:buNone/>
            </a:pPr>
            <a:r>
              <a:rPr lang="en-GB" b="1" dirty="0" smtClean="0">
                <a:latin typeface="Candara" panose="020E0502030303020204" pitchFamily="34" charset="0"/>
              </a:rPr>
              <a:t>We</a:t>
            </a:r>
            <a:r>
              <a:rPr lang="en-GB" b="1" baseline="0" dirty="0" smtClean="0">
                <a:latin typeface="Candara" panose="020E0502030303020204" pitchFamily="34" charset="0"/>
              </a:rPr>
              <a:t> have been using online platform of spelling frame to allow </a:t>
            </a:r>
            <a:r>
              <a:rPr lang="en-GB" b="1" baseline="0" dirty="0" err="1" smtClean="0">
                <a:latin typeface="Candara" panose="020E0502030303020204" pitchFamily="34" charset="0"/>
              </a:rPr>
              <a:t>chn</a:t>
            </a:r>
            <a:r>
              <a:rPr lang="en-GB" b="1" baseline="0" dirty="0" smtClean="0">
                <a:latin typeface="Candara" panose="020E0502030303020204" pitchFamily="34" charset="0"/>
              </a:rPr>
              <a:t> to practise their spellings. This what spelling frame offers which is why we have used it. </a:t>
            </a:r>
            <a:endParaRPr lang="en-GB" b="1" dirty="0" smtClean="0">
              <a:latin typeface="Candara" panose="020E0502030303020204" pitchFamily="34" charset="0"/>
            </a:endParaRPr>
          </a:p>
          <a:p>
            <a:pPr marL="0" indent="0">
              <a:buNone/>
            </a:pPr>
            <a:r>
              <a:rPr lang="en-GB" b="1" dirty="0" smtClean="0">
                <a:latin typeface="Candara" panose="020E0502030303020204" pitchFamily="34" charset="0"/>
              </a:rPr>
              <a:t>Consistent </a:t>
            </a:r>
            <a:r>
              <a:rPr lang="en-GB" b="1" dirty="0">
                <a:latin typeface="Candara" panose="020E0502030303020204" pitchFamily="34" charset="0"/>
              </a:rPr>
              <a:t>Progression:</a:t>
            </a:r>
            <a:r>
              <a:rPr lang="en-GB" dirty="0">
                <a:latin typeface="Candara" panose="020E0502030303020204" pitchFamily="34" charset="0"/>
              </a:rPr>
              <a:t/>
            </a:r>
            <a:br>
              <a:rPr lang="en-GB" dirty="0">
                <a:latin typeface="Candara" panose="020E0502030303020204" pitchFamily="34" charset="0"/>
              </a:rPr>
            </a:br>
            <a:r>
              <a:rPr lang="en-GB" dirty="0">
                <a:latin typeface="Candara" panose="020E0502030303020204" pitchFamily="34" charset="0"/>
              </a:rPr>
              <a:t>The program provides a structured, progressive approach, with words and activities that build on each other year by year.</a:t>
            </a:r>
          </a:p>
          <a:p>
            <a:pPr marL="0" indent="0">
              <a:buNone/>
            </a:pPr>
            <a:r>
              <a:rPr lang="en-GB" b="1" dirty="0">
                <a:latin typeface="Candara" panose="020E0502030303020204" pitchFamily="34" charset="0"/>
              </a:rPr>
              <a:t>Interactive &amp; Engaging:</a:t>
            </a:r>
            <a:r>
              <a:rPr lang="en-GB" dirty="0">
                <a:latin typeface="Candara" panose="020E0502030303020204" pitchFamily="34" charset="0"/>
              </a:rPr>
              <a:t/>
            </a:r>
            <a:br>
              <a:rPr lang="en-GB" dirty="0">
                <a:latin typeface="Candara" panose="020E0502030303020204" pitchFamily="34" charset="0"/>
              </a:rPr>
            </a:br>
            <a:r>
              <a:rPr lang="en-GB" dirty="0">
                <a:latin typeface="Candara" panose="020E0502030303020204" pitchFamily="34" charset="0"/>
              </a:rPr>
              <a:t>Spelling Frame offers interactive activities, games, and quizzes that make learning fun and allow for more active participation.</a:t>
            </a:r>
          </a:p>
          <a:p>
            <a:pPr marL="0" indent="0">
              <a:buNone/>
            </a:pPr>
            <a:r>
              <a:rPr lang="en-GB" b="1" dirty="0">
                <a:latin typeface="Candara" panose="020E0502030303020204" pitchFamily="34" charset="0"/>
              </a:rPr>
              <a:t>Supports Independent Learning:</a:t>
            </a:r>
            <a:r>
              <a:rPr lang="en-GB" dirty="0">
                <a:latin typeface="Candara" panose="020E0502030303020204" pitchFamily="34" charset="0"/>
              </a:rPr>
              <a:t/>
            </a:r>
            <a:br>
              <a:rPr lang="en-GB" dirty="0">
                <a:latin typeface="Candara" panose="020E0502030303020204" pitchFamily="34" charset="0"/>
              </a:rPr>
            </a:br>
            <a:r>
              <a:rPr lang="en-GB" dirty="0">
                <a:latin typeface="Candara" panose="020E0502030303020204" pitchFamily="34" charset="0"/>
              </a:rPr>
              <a:t>Children can practice at their own pace, at school or at home, reinforcing what they’ve learned in class.</a:t>
            </a:r>
          </a:p>
          <a:p>
            <a:pPr marL="0" indent="0">
              <a:buNone/>
            </a:pPr>
            <a:r>
              <a:rPr lang="en-GB" b="1" dirty="0">
                <a:latin typeface="Candara" panose="020E0502030303020204" pitchFamily="34" charset="0"/>
              </a:rPr>
              <a:t>Instant Feedback:</a:t>
            </a:r>
            <a:r>
              <a:rPr lang="en-GB" dirty="0">
                <a:latin typeface="Candara" panose="020E0502030303020204" pitchFamily="34" charset="0"/>
              </a:rPr>
              <a:t/>
            </a:r>
            <a:br>
              <a:rPr lang="en-GB" dirty="0">
                <a:latin typeface="Candara" panose="020E0502030303020204" pitchFamily="34" charset="0"/>
              </a:rPr>
            </a:br>
            <a:r>
              <a:rPr lang="en-GB" dirty="0">
                <a:latin typeface="Candara" panose="020E0502030303020204" pitchFamily="34" charset="0"/>
              </a:rPr>
              <a:t>The platform gives instant feedback, helping children learn from mistakes and track their own progress.</a:t>
            </a:r>
          </a:p>
          <a:p>
            <a:endParaRPr lang="en-GB" dirty="0"/>
          </a:p>
        </p:txBody>
      </p:sp>
      <p:sp>
        <p:nvSpPr>
          <p:cNvPr id="4" name="Slide Number Placeholder 3"/>
          <p:cNvSpPr>
            <a:spLocks noGrp="1"/>
          </p:cNvSpPr>
          <p:nvPr>
            <p:ph type="sldNum" sz="quarter" idx="10"/>
          </p:nvPr>
        </p:nvSpPr>
        <p:spPr/>
        <p:txBody>
          <a:bodyPr/>
          <a:lstStyle/>
          <a:p>
            <a:fld id="{95BCA073-E21F-45EA-A78C-A8B0B8BB89C7}" type="slidenum">
              <a:rPr lang="en-GB" smtClean="0"/>
              <a:t>6</a:t>
            </a:fld>
            <a:endParaRPr lang="en-GB"/>
          </a:p>
        </p:txBody>
      </p:sp>
    </p:spTree>
    <p:extLst>
      <p:ext uri="{BB962C8B-B14F-4D97-AF65-F5344CB8AC3E}">
        <p14:creationId xmlns:p14="http://schemas.microsoft.com/office/powerpoint/2010/main" val="4023276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With every decision we make we always want to look at the ‘why’?</a:t>
            </a:r>
            <a:r>
              <a:rPr lang="en-GB" baseline="0" dirty="0" smtClean="0"/>
              <a:t> </a:t>
            </a:r>
            <a:r>
              <a:rPr lang="en-GB" dirty="0" smtClean="0"/>
              <a:t>If</a:t>
            </a:r>
            <a:r>
              <a:rPr lang="en-GB" baseline="0" dirty="0" smtClean="0"/>
              <a:t> we can’t justify how something directly impacts pupils in a positive way, we won’t change. </a:t>
            </a:r>
          </a:p>
          <a:p>
            <a:r>
              <a:rPr lang="en-GB" baseline="0" dirty="0" smtClean="0"/>
              <a:t>Go through each point </a:t>
            </a:r>
          </a:p>
          <a:p>
            <a:r>
              <a:rPr lang="en-GB" baseline="0" dirty="0" smtClean="0"/>
              <a:t>Ensures the </a:t>
            </a:r>
            <a:r>
              <a:rPr lang="en-GB" baseline="0" dirty="0" err="1" smtClean="0"/>
              <a:t>chn</a:t>
            </a:r>
            <a:r>
              <a:rPr lang="en-GB" baseline="0" dirty="0" smtClean="0"/>
              <a:t> have a deeper understanding of spelling rules and </a:t>
            </a:r>
            <a:r>
              <a:rPr lang="en-GB" baseline="0" dirty="0" err="1" smtClean="0"/>
              <a:t>patte</a:t>
            </a:r>
            <a:r>
              <a:rPr lang="en-GB" baseline="0" dirty="0" smtClean="0"/>
              <a:t>. ns </a:t>
            </a:r>
          </a:p>
        </p:txBody>
      </p:sp>
      <p:sp>
        <p:nvSpPr>
          <p:cNvPr id="4" name="Slide Number Placeholder 3"/>
          <p:cNvSpPr>
            <a:spLocks noGrp="1"/>
          </p:cNvSpPr>
          <p:nvPr>
            <p:ph type="sldNum" sz="quarter" idx="10"/>
          </p:nvPr>
        </p:nvSpPr>
        <p:spPr/>
        <p:txBody>
          <a:bodyPr/>
          <a:lstStyle/>
          <a:p>
            <a:fld id="{95BCA073-E21F-45EA-A78C-A8B0B8BB89C7}" type="slidenum">
              <a:rPr lang="en-GB" smtClean="0"/>
              <a:t>7</a:t>
            </a:fld>
            <a:endParaRPr lang="en-GB"/>
          </a:p>
        </p:txBody>
      </p:sp>
    </p:spTree>
    <p:extLst>
      <p:ext uri="{BB962C8B-B14F-4D97-AF65-F5344CB8AC3E}">
        <p14:creationId xmlns:p14="http://schemas.microsoft.com/office/powerpoint/2010/main" val="3819012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Printables</a:t>
            </a:r>
            <a:r>
              <a:rPr lang="en-GB" baseline="0" dirty="0" smtClean="0"/>
              <a:t> are important as they have the word lists. Spelling Frame can be used creatively or adapted to suit the needs of your child. We are using it as a tool to help engage </a:t>
            </a:r>
            <a:r>
              <a:rPr lang="en-GB" baseline="0" dirty="0" err="1" smtClean="0"/>
              <a:t>chn</a:t>
            </a:r>
            <a:r>
              <a:rPr lang="en-GB" baseline="0" dirty="0" smtClean="0"/>
              <a:t> and see increase with spelling practise.  We are aware that </a:t>
            </a:r>
            <a:r>
              <a:rPr lang="en-GB" baseline="0" dirty="0" err="1" smtClean="0"/>
              <a:t>chn</a:t>
            </a:r>
            <a:r>
              <a:rPr lang="en-GB" baseline="0" dirty="0" smtClean="0"/>
              <a:t> learn differently and you may not feel this is the best thing for your child. </a:t>
            </a:r>
          </a:p>
          <a:p>
            <a:endParaRPr lang="en-GB" dirty="0"/>
          </a:p>
        </p:txBody>
      </p:sp>
      <p:sp>
        <p:nvSpPr>
          <p:cNvPr id="4" name="Slide Number Placeholder 3"/>
          <p:cNvSpPr>
            <a:spLocks noGrp="1"/>
          </p:cNvSpPr>
          <p:nvPr>
            <p:ph type="sldNum" sz="quarter" idx="10"/>
          </p:nvPr>
        </p:nvSpPr>
        <p:spPr/>
        <p:txBody>
          <a:bodyPr/>
          <a:lstStyle/>
          <a:p>
            <a:fld id="{95BCA073-E21F-45EA-A78C-A8B0B8BB89C7}" type="slidenum">
              <a:rPr lang="en-GB" smtClean="0"/>
              <a:t>8</a:t>
            </a:fld>
            <a:endParaRPr lang="en-GB"/>
          </a:p>
        </p:txBody>
      </p:sp>
    </p:spTree>
    <p:extLst>
      <p:ext uri="{BB962C8B-B14F-4D97-AF65-F5344CB8AC3E}">
        <p14:creationId xmlns:p14="http://schemas.microsoft.com/office/powerpoint/2010/main" val="532504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1" i="0" u="none" strike="noStrike" cap="none" normalizeH="0" baseline="0" dirty="0" smtClean="0">
                <a:ln>
                  <a:noFill/>
                </a:ln>
                <a:solidFill>
                  <a:schemeClr val="tx1"/>
                </a:solidFill>
                <a:effectLst/>
                <a:latin typeface="Candara" panose="020E0502030303020204" pitchFamily="34" charset="0"/>
              </a:rPr>
              <a:t>Clarify </a:t>
            </a:r>
            <a:r>
              <a:rPr kumimoji="0" lang="en-US" altLang="en-US" sz="1200" b="0" i="0" u="none" strike="noStrike" cap="none" normalizeH="0" baseline="0" dirty="0" smtClean="0">
                <a:ln>
                  <a:noFill/>
                </a:ln>
                <a:solidFill>
                  <a:schemeClr val="tx1"/>
                </a:solidFill>
                <a:effectLst/>
                <a:latin typeface="Candara" panose="020E0502030303020204" pitchFamily="34" charset="0"/>
              </a:rPr>
              <a:t>how spelling is set and assessed in Key Stage 2</a:t>
            </a:r>
          </a:p>
          <a:p>
            <a:endParaRPr lang="en-US" dirty="0" smtClean="0"/>
          </a:p>
          <a:p>
            <a:r>
              <a:rPr lang="en-US" dirty="0" smtClean="0"/>
              <a:t>Assessment – </a:t>
            </a:r>
            <a:r>
              <a:rPr lang="en-US" b="1" dirty="0" smtClean="0"/>
              <a:t>read and then</a:t>
            </a:r>
            <a:r>
              <a:rPr lang="en-US" b="1" baseline="0" dirty="0" smtClean="0"/>
              <a:t> say</a:t>
            </a:r>
            <a:r>
              <a:rPr lang="en-US" dirty="0" smtClean="0"/>
              <a:t> </a:t>
            </a:r>
            <a:r>
              <a:rPr lang="en-US" dirty="0"/>
              <a:t>this will the ensure that children are getting adapted spelling lists suitable for them if they have a weaker area with their spelling. </a:t>
            </a:r>
          </a:p>
          <a:p>
            <a:endParaRPr lang="en-US" dirty="0"/>
          </a:p>
          <a:p>
            <a:r>
              <a:rPr lang="en-US" dirty="0"/>
              <a:t>If a child has been identified as having a specific weakness with spelling in general, or a certain spelling rule, spellings can be adapted. If there is </a:t>
            </a:r>
            <a:r>
              <a:rPr lang="en-US" dirty="0" smtClean="0"/>
              <a:t>no additional </a:t>
            </a:r>
            <a:r>
              <a:rPr lang="en-US" dirty="0"/>
              <a:t>need identified </a:t>
            </a:r>
            <a:r>
              <a:rPr lang="en-US" dirty="0" err="1"/>
              <a:t>chn</a:t>
            </a:r>
            <a:r>
              <a:rPr lang="en-US" dirty="0"/>
              <a:t> will be given spellings for their year group in line with NC. </a:t>
            </a:r>
          </a:p>
          <a:p>
            <a:r>
              <a:rPr lang="en-US" dirty="0"/>
              <a:t>Can easily be moved onto different spellings if children make accelerated progress and can be given an adapted set from ARE if needs be </a:t>
            </a:r>
            <a:r>
              <a:rPr lang="en-US" dirty="0" smtClean="0"/>
              <a:t>– we must remember that we</a:t>
            </a:r>
            <a:r>
              <a:rPr lang="en-US" baseline="0" dirty="0" smtClean="0"/>
              <a:t> worry about ourselves and not what others are doing. </a:t>
            </a:r>
            <a:endParaRPr lang="en-GB" dirty="0"/>
          </a:p>
        </p:txBody>
      </p:sp>
      <p:sp>
        <p:nvSpPr>
          <p:cNvPr id="4" name="Slide Number Placeholder 3"/>
          <p:cNvSpPr>
            <a:spLocks noGrp="1"/>
          </p:cNvSpPr>
          <p:nvPr>
            <p:ph type="sldNum" sz="quarter" idx="5"/>
          </p:nvPr>
        </p:nvSpPr>
        <p:spPr/>
        <p:txBody>
          <a:bodyPr/>
          <a:lstStyle/>
          <a:p>
            <a:fld id="{95BCA073-E21F-45EA-A78C-A8B0B8BB89C7}" type="slidenum">
              <a:rPr lang="en-GB" smtClean="0"/>
              <a:t>9</a:t>
            </a:fld>
            <a:endParaRPr lang="en-GB"/>
          </a:p>
        </p:txBody>
      </p:sp>
    </p:spTree>
    <p:extLst>
      <p:ext uri="{BB962C8B-B14F-4D97-AF65-F5344CB8AC3E}">
        <p14:creationId xmlns:p14="http://schemas.microsoft.com/office/powerpoint/2010/main" val="37677083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1" i="0" u="none" strike="noStrike" cap="none" normalizeH="0" baseline="0" dirty="0" smtClean="0">
                <a:ln>
                  <a:noFill/>
                </a:ln>
                <a:solidFill>
                  <a:schemeClr val="tx1"/>
                </a:solidFill>
                <a:effectLst/>
                <a:latin typeface="Candara" panose="020E0502030303020204" pitchFamily="34" charset="0"/>
              </a:rPr>
              <a:t>Provide</a:t>
            </a:r>
            <a:r>
              <a:rPr kumimoji="0" lang="en-US" altLang="en-US" sz="1200" b="0" i="0" u="none" strike="noStrike" cap="none" normalizeH="0" baseline="0" dirty="0" smtClean="0">
                <a:ln>
                  <a:noFill/>
                </a:ln>
                <a:solidFill>
                  <a:schemeClr val="tx1"/>
                </a:solidFill>
                <a:effectLst/>
                <a:latin typeface="Candara" panose="020E0502030303020204" pitchFamily="34" charset="0"/>
              </a:rPr>
              <a:t> guidance for supporting at home </a:t>
            </a:r>
          </a:p>
          <a:p>
            <a:r>
              <a:rPr lang="en-GB" dirty="0" smtClean="0"/>
              <a:t> </a:t>
            </a:r>
          </a:p>
          <a:p>
            <a:r>
              <a:rPr lang="en-GB" dirty="0" smtClean="0"/>
              <a:t>Recommendations</a:t>
            </a:r>
            <a:r>
              <a:rPr lang="en-GB" baseline="0" dirty="0" smtClean="0"/>
              <a:t> for spelling frame practise- </a:t>
            </a:r>
          </a:p>
          <a:p>
            <a:r>
              <a:rPr lang="en-GB" baseline="0" dirty="0" smtClean="0"/>
              <a:t>Will give you a demo of this in a minute. </a:t>
            </a:r>
          </a:p>
          <a:p>
            <a:r>
              <a:rPr lang="en-GB" baseline="0" dirty="0" smtClean="0"/>
              <a:t>Segment- introduces the spellings and give the words in context. It segments into the different sounds. </a:t>
            </a:r>
          </a:p>
          <a:p>
            <a:r>
              <a:rPr lang="en-GB" baseline="0" dirty="0" smtClean="0"/>
              <a:t>Spelling Tiles- helps </a:t>
            </a:r>
            <a:r>
              <a:rPr lang="en-GB" baseline="0" dirty="0" err="1" smtClean="0"/>
              <a:t>chn</a:t>
            </a:r>
            <a:r>
              <a:rPr lang="en-GB" baseline="0" dirty="0" smtClean="0"/>
              <a:t> to learn the spellings and have a deeper understanding </a:t>
            </a:r>
          </a:p>
          <a:p>
            <a:r>
              <a:rPr lang="en-GB" baseline="0" dirty="0" smtClean="0"/>
              <a:t>Games- engage and motivate and practise </a:t>
            </a:r>
          </a:p>
          <a:p>
            <a:r>
              <a:rPr lang="en-GB" baseline="0" dirty="0" smtClean="0"/>
              <a:t>Practise- practise the spellings in test style. </a:t>
            </a:r>
          </a:p>
          <a:p>
            <a:endParaRPr lang="en-GB" baseline="0" dirty="0" smtClean="0"/>
          </a:p>
          <a:p>
            <a:r>
              <a:rPr lang="en-GB" b="1" baseline="0" dirty="0" smtClean="0"/>
              <a:t>Do not test at home. </a:t>
            </a:r>
            <a:endParaRPr lang="en-GB" b="1" dirty="0"/>
          </a:p>
        </p:txBody>
      </p:sp>
      <p:sp>
        <p:nvSpPr>
          <p:cNvPr id="4" name="Slide Number Placeholder 3"/>
          <p:cNvSpPr>
            <a:spLocks noGrp="1"/>
          </p:cNvSpPr>
          <p:nvPr>
            <p:ph type="sldNum" sz="quarter" idx="10"/>
          </p:nvPr>
        </p:nvSpPr>
        <p:spPr/>
        <p:txBody>
          <a:bodyPr/>
          <a:lstStyle/>
          <a:p>
            <a:fld id="{95BCA073-E21F-45EA-A78C-A8B0B8BB89C7}" type="slidenum">
              <a:rPr lang="en-GB" smtClean="0"/>
              <a:t>10</a:t>
            </a:fld>
            <a:endParaRPr lang="en-GB"/>
          </a:p>
        </p:txBody>
      </p:sp>
    </p:spTree>
    <p:extLst>
      <p:ext uri="{BB962C8B-B14F-4D97-AF65-F5344CB8AC3E}">
        <p14:creationId xmlns:p14="http://schemas.microsoft.com/office/powerpoint/2010/main" val="830013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Segment </a:t>
            </a:r>
          </a:p>
          <a:p>
            <a:pPr marL="228600" indent="-228600">
              <a:buAutoNum type="arabicPeriod"/>
            </a:pPr>
            <a:r>
              <a:rPr lang="en-US" dirty="0"/>
              <a:t>Spelling tiles </a:t>
            </a:r>
          </a:p>
          <a:p>
            <a:pPr marL="228600" indent="-228600">
              <a:buAutoNum type="arabicPeriod"/>
            </a:pPr>
            <a:r>
              <a:rPr lang="en-US" dirty="0"/>
              <a:t>Practice games </a:t>
            </a:r>
          </a:p>
          <a:p>
            <a:pPr marL="228600" indent="-228600">
              <a:buAutoNum type="arabicPeriod"/>
            </a:pPr>
            <a:r>
              <a:rPr lang="en-US" dirty="0"/>
              <a:t>Practice test </a:t>
            </a:r>
          </a:p>
          <a:p>
            <a:pPr marL="228600" indent="-228600">
              <a:buAutoNum type="arabicPeriod"/>
            </a:pPr>
            <a:r>
              <a:rPr lang="en-US" dirty="0" err="1"/>
              <a:t>Printables</a:t>
            </a:r>
            <a:r>
              <a:rPr lang="en-US" dirty="0"/>
              <a:t> </a:t>
            </a:r>
          </a:p>
          <a:p>
            <a:pPr marL="228600" indent="-228600">
              <a:buAutoNum type="arabicPeriod"/>
            </a:pPr>
            <a:r>
              <a:rPr lang="en-US" dirty="0"/>
              <a:t>Dashboard </a:t>
            </a:r>
          </a:p>
          <a:p>
            <a:pPr marL="0" indent="0">
              <a:buNone/>
            </a:pPr>
            <a:r>
              <a:rPr lang="en-US" dirty="0"/>
              <a:t>View results </a:t>
            </a:r>
          </a:p>
          <a:p>
            <a:pPr marL="0" indent="0">
              <a:buNone/>
            </a:pPr>
            <a:r>
              <a:rPr lang="en-US" dirty="0"/>
              <a:t>Tricky words- view current words and add to </a:t>
            </a:r>
          </a:p>
          <a:p>
            <a:pPr marL="0" indent="0">
              <a:buNone/>
            </a:pPr>
            <a:endParaRPr lang="en-US" dirty="0"/>
          </a:p>
          <a:p>
            <a:pPr marL="0" indent="0">
              <a:buNone/>
            </a:pPr>
            <a:r>
              <a:rPr lang="en-US" dirty="0" err="1"/>
              <a:t>Printables</a:t>
            </a:r>
            <a:r>
              <a:rPr lang="en-US" dirty="0"/>
              <a:t> are important to have access to. Aware that parents are wanting to limit screen time. Obviously we are on board with this but screen time becomes an issue if it is not being used to stimulate our brains positively. </a:t>
            </a:r>
          </a:p>
          <a:p>
            <a:pPr marL="0" indent="0">
              <a:buNone/>
            </a:pPr>
            <a:r>
              <a:rPr lang="en-US" dirty="0"/>
              <a:t>If an issue to print at home, speak to the class teacher. </a:t>
            </a:r>
            <a:endParaRPr lang="en-GB" dirty="0"/>
          </a:p>
        </p:txBody>
      </p:sp>
      <p:sp>
        <p:nvSpPr>
          <p:cNvPr id="4" name="Slide Number Placeholder 3"/>
          <p:cNvSpPr>
            <a:spLocks noGrp="1"/>
          </p:cNvSpPr>
          <p:nvPr>
            <p:ph type="sldNum" sz="quarter" idx="5"/>
          </p:nvPr>
        </p:nvSpPr>
        <p:spPr/>
        <p:txBody>
          <a:bodyPr/>
          <a:lstStyle/>
          <a:p>
            <a:fld id="{95BCA073-E21F-45EA-A78C-A8B0B8BB89C7}" type="slidenum">
              <a:rPr lang="en-GB" smtClean="0"/>
              <a:t>11</a:t>
            </a:fld>
            <a:endParaRPr lang="en-GB"/>
          </a:p>
        </p:txBody>
      </p:sp>
    </p:spTree>
    <p:extLst>
      <p:ext uri="{BB962C8B-B14F-4D97-AF65-F5344CB8AC3E}">
        <p14:creationId xmlns:p14="http://schemas.microsoft.com/office/powerpoint/2010/main" val="1874393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smtClean="0"/>
              <a:t>Go through the ways to support</a:t>
            </a:r>
            <a:r>
              <a:rPr lang="en-GB" baseline="0" dirty="0" smtClean="0"/>
              <a:t> </a:t>
            </a:r>
          </a:p>
          <a:p>
            <a:pPr marL="0" indent="0">
              <a:buNone/>
            </a:pPr>
            <a:endParaRPr lang="en-GB" baseline="0" dirty="0" smtClean="0"/>
          </a:p>
          <a:p>
            <a:pPr marL="0" indent="0">
              <a:buNone/>
            </a:pPr>
            <a:r>
              <a:rPr lang="en-GB" baseline="0" dirty="0" smtClean="0"/>
              <a:t>Challenge- if you think that spellings are not challenging enough, here are some other ways at home that you can challenge. </a:t>
            </a:r>
            <a:endParaRPr lang="en-GB" dirty="0"/>
          </a:p>
        </p:txBody>
      </p:sp>
      <p:sp>
        <p:nvSpPr>
          <p:cNvPr id="4" name="Slide Number Placeholder 3"/>
          <p:cNvSpPr>
            <a:spLocks noGrp="1"/>
          </p:cNvSpPr>
          <p:nvPr>
            <p:ph type="sldNum" sz="quarter" idx="5"/>
          </p:nvPr>
        </p:nvSpPr>
        <p:spPr/>
        <p:txBody>
          <a:bodyPr/>
          <a:lstStyle/>
          <a:p>
            <a:fld id="{95BCA073-E21F-45EA-A78C-A8B0B8BB89C7}" type="slidenum">
              <a:rPr lang="en-GB" smtClean="0"/>
              <a:t>12</a:t>
            </a:fld>
            <a:endParaRPr lang="en-GB"/>
          </a:p>
        </p:txBody>
      </p:sp>
    </p:spTree>
    <p:extLst>
      <p:ext uri="{BB962C8B-B14F-4D97-AF65-F5344CB8AC3E}">
        <p14:creationId xmlns:p14="http://schemas.microsoft.com/office/powerpoint/2010/main" val="3525318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5BCA073-E21F-45EA-A78C-A8B0B8BB89C7}" type="slidenum">
              <a:rPr lang="en-GB" smtClean="0"/>
              <a:t>13</a:t>
            </a:fld>
            <a:endParaRPr lang="en-GB"/>
          </a:p>
        </p:txBody>
      </p:sp>
    </p:spTree>
    <p:extLst>
      <p:ext uri="{BB962C8B-B14F-4D97-AF65-F5344CB8AC3E}">
        <p14:creationId xmlns:p14="http://schemas.microsoft.com/office/powerpoint/2010/main" val="2935965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5BCA073-E21F-45EA-A78C-A8B0B8BB89C7}" type="slidenum">
              <a:rPr lang="en-GB" smtClean="0"/>
              <a:t>14</a:t>
            </a:fld>
            <a:endParaRPr lang="en-GB"/>
          </a:p>
        </p:txBody>
      </p:sp>
    </p:spTree>
    <p:extLst>
      <p:ext uri="{BB962C8B-B14F-4D97-AF65-F5344CB8AC3E}">
        <p14:creationId xmlns:p14="http://schemas.microsoft.com/office/powerpoint/2010/main" val="2924119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E6AAC09-CF4C-42E7-9316-AD81D511558A}" type="datetimeFigureOut">
              <a:rPr lang="en-GB" smtClean="0"/>
              <a:t>13/12/2024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2087882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E6AAC09-CF4C-42E7-9316-AD81D511558A}" type="datetimeFigureOut">
              <a:rPr lang="en-GB" smtClean="0"/>
              <a:t>13/12/2024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3083550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6AAC09-CF4C-42E7-9316-AD81D511558A}" type="datetimeFigureOut">
              <a:rPr lang="en-GB" smtClean="0"/>
              <a:t>13/12/2024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3681373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E6AAC09-CF4C-42E7-9316-AD81D511558A}" type="datetimeFigureOut">
              <a:rPr lang="en-GB" smtClean="0"/>
              <a:t>13/12/2024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1174718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E6AAC09-CF4C-42E7-9316-AD81D511558A}" type="datetimeFigureOut">
              <a:rPr lang="en-GB" smtClean="0"/>
              <a:t>13/12/2024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3822753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E6AAC09-CF4C-42E7-9316-AD81D511558A}" type="datetimeFigureOut">
              <a:rPr lang="en-GB" smtClean="0"/>
              <a:t>13/12/2024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1999313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6AAC09-CF4C-42E7-9316-AD81D511558A}" type="datetimeFigureOut">
              <a:rPr lang="en-GB" smtClean="0"/>
              <a:t>13/12/2024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1977490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6AAC09-CF4C-42E7-9316-AD81D511558A}" type="datetimeFigureOut">
              <a:rPr lang="en-GB" smtClean="0"/>
              <a:t>13/12/2024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1434342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6AAC09-CF4C-42E7-9316-AD81D511558A}" type="datetimeFigureOut">
              <a:rPr lang="en-GB" smtClean="0"/>
              <a:t>13/12/2024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878536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E6AAC09-CF4C-42E7-9316-AD81D511558A}" type="datetimeFigureOut">
              <a:rPr lang="en-GB" smtClean="0"/>
              <a:t>13/12/2024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1658149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E6AAC09-CF4C-42E7-9316-AD81D511558A}" type="datetimeFigureOut">
              <a:rPr lang="en-GB" smtClean="0"/>
              <a:t>13/12/2024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67EA6-C377-441A-86C6-0D941A087382}" type="slidenum">
              <a:rPr lang="en-GB" smtClean="0"/>
              <a:t>‹#›</a:t>
            </a:fld>
            <a:endParaRPr lang="en-GB"/>
          </a:p>
        </p:txBody>
      </p:sp>
    </p:spTree>
    <p:extLst>
      <p:ext uri="{BB962C8B-B14F-4D97-AF65-F5344CB8AC3E}">
        <p14:creationId xmlns:p14="http://schemas.microsoft.com/office/powerpoint/2010/main" val="3299501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CC"/>
            </a:gs>
            <a:gs pos="74000">
              <a:srgbClr val="B29B84"/>
            </a:gs>
            <a:gs pos="83000">
              <a:srgbClr val="B29B84"/>
            </a:gs>
            <a:gs pos="100000">
              <a:srgbClr val="AB8D81"/>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6AAC09-CF4C-42E7-9316-AD81D511558A}" type="datetimeFigureOut">
              <a:rPr lang="en-GB" smtClean="0"/>
              <a:t>13/12/2024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567EA6-C377-441A-86C6-0D941A087382}" type="slidenum">
              <a:rPr lang="en-GB" smtClean="0"/>
              <a:t>‹#›</a:t>
            </a:fld>
            <a:endParaRPr lang="en-GB"/>
          </a:p>
        </p:txBody>
      </p:sp>
    </p:spTree>
    <p:extLst>
      <p:ext uri="{BB962C8B-B14F-4D97-AF65-F5344CB8AC3E}">
        <p14:creationId xmlns:p14="http://schemas.microsoft.com/office/powerpoint/2010/main" val="14213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latin typeface="Candara" panose="020E0502030303020204" pitchFamily="34" charset="0"/>
              </a:rPr>
              <a:t>Can you work out the rule for using the         </a:t>
            </a:r>
            <a:r>
              <a:rPr lang="en-GB" dirty="0" smtClean="0">
                <a:solidFill>
                  <a:srgbClr val="FF0000"/>
                </a:solidFill>
                <a:latin typeface="Candara" panose="020E0502030303020204" pitchFamily="34" charset="0"/>
              </a:rPr>
              <a:t>-</a:t>
            </a:r>
            <a:r>
              <a:rPr lang="en-GB" dirty="0">
                <a:solidFill>
                  <a:srgbClr val="FF0000"/>
                </a:solidFill>
                <a:latin typeface="Candara" panose="020E0502030303020204" pitchFamily="34" charset="0"/>
              </a:rPr>
              <a:t>able </a:t>
            </a:r>
            <a:r>
              <a:rPr lang="en-GB" dirty="0">
                <a:latin typeface="Candara" panose="020E0502030303020204" pitchFamily="34" charset="0"/>
              </a:rPr>
              <a:t>and </a:t>
            </a:r>
            <a:r>
              <a:rPr lang="en-GB" dirty="0" smtClean="0">
                <a:solidFill>
                  <a:srgbClr val="0070C0"/>
                </a:solidFill>
                <a:latin typeface="Candara" panose="020E0502030303020204" pitchFamily="34" charset="0"/>
              </a:rPr>
              <a:t>–</a:t>
            </a:r>
            <a:r>
              <a:rPr lang="en-GB" dirty="0" err="1" smtClean="0">
                <a:solidFill>
                  <a:srgbClr val="0070C0"/>
                </a:solidFill>
                <a:latin typeface="Candara" panose="020E0502030303020204" pitchFamily="34" charset="0"/>
              </a:rPr>
              <a:t>ible</a:t>
            </a:r>
            <a:r>
              <a:rPr lang="en-GB" dirty="0" smtClean="0">
                <a:solidFill>
                  <a:srgbClr val="0070C0"/>
                </a:solidFill>
                <a:latin typeface="Candara" panose="020E0502030303020204" pitchFamily="34" charset="0"/>
              </a:rPr>
              <a:t> </a:t>
            </a:r>
            <a:r>
              <a:rPr lang="en-GB" dirty="0" smtClean="0">
                <a:latin typeface="Candara" panose="020E0502030303020204" pitchFamily="34" charset="0"/>
              </a:rPr>
              <a:t>suffix?</a:t>
            </a:r>
            <a:endParaRPr lang="en-GB" dirty="0">
              <a:latin typeface="Candara" panose="020E0502030303020204" pitchFamily="34" charset="0"/>
            </a:endParaRPr>
          </a:p>
        </p:txBody>
      </p:sp>
      <p:sp>
        <p:nvSpPr>
          <p:cNvPr id="4" name="TextBox 3"/>
          <p:cNvSpPr txBox="1"/>
          <p:nvPr/>
        </p:nvSpPr>
        <p:spPr>
          <a:xfrm>
            <a:off x="1020726" y="2381693"/>
            <a:ext cx="2753832" cy="646331"/>
          </a:xfrm>
          <a:prstGeom prst="rect">
            <a:avLst/>
          </a:prstGeom>
          <a:noFill/>
        </p:spPr>
        <p:txBody>
          <a:bodyPr wrap="square" rtlCol="0">
            <a:spAutoFit/>
          </a:bodyPr>
          <a:lstStyle/>
          <a:p>
            <a:r>
              <a:rPr lang="en-GB" sz="3600" dirty="0" smtClean="0">
                <a:latin typeface="Candara" panose="020E0502030303020204" pitchFamily="34" charset="0"/>
              </a:rPr>
              <a:t>comfort</a:t>
            </a:r>
            <a:r>
              <a:rPr lang="en-GB" sz="3600" dirty="0">
                <a:solidFill>
                  <a:srgbClr val="FF0000"/>
                </a:solidFill>
                <a:latin typeface="Candara" panose="020E0502030303020204" pitchFamily="34" charset="0"/>
              </a:rPr>
              <a:t>able</a:t>
            </a:r>
            <a:endParaRPr lang="en-GB" sz="3600" dirty="0">
              <a:latin typeface="Candara" panose="020E0502030303020204" pitchFamily="34" charset="0"/>
            </a:endParaRPr>
          </a:p>
        </p:txBody>
      </p:sp>
      <p:sp>
        <p:nvSpPr>
          <p:cNvPr id="5" name="TextBox 4"/>
          <p:cNvSpPr txBox="1"/>
          <p:nvPr/>
        </p:nvSpPr>
        <p:spPr>
          <a:xfrm>
            <a:off x="3990753" y="4537736"/>
            <a:ext cx="2753832" cy="646331"/>
          </a:xfrm>
          <a:prstGeom prst="rect">
            <a:avLst/>
          </a:prstGeom>
          <a:noFill/>
        </p:spPr>
        <p:txBody>
          <a:bodyPr wrap="square" rtlCol="0">
            <a:spAutoFit/>
          </a:bodyPr>
          <a:lstStyle/>
          <a:p>
            <a:r>
              <a:rPr lang="en-GB" sz="3600" dirty="0" smtClean="0">
                <a:latin typeface="Candara" panose="020E0502030303020204" pitchFamily="34" charset="0"/>
              </a:rPr>
              <a:t>read</a:t>
            </a:r>
            <a:r>
              <a:rPr lang="en-GB" sz="3600" dirty="0">
                <a:solidFill>
                  <a:srgbClr val="FF0000"/>
                </a:solidFill>
                <a:latin typeface="Candara" panose="020E0502030303020204" pitchFamily="34" charset="0"/>
              </a:rPr>
              <a:t>able</a:t>
            </a:r>
            <a:endParaRPr lang="en-GB" sz="3600" dirty="0">
              <a:latin typeface="Candara" panose="020E0502030303020204" pitchFamily="34" charset="0"/>
            </a:endParaRPr>
          </a:p>
        </p:txBody>
      </p:sp>
      <p:sp>
        <p:nvSpPr>
          <p:cNvPr id="6" name="TextBox 5"/>
          <p:cNvSpPr txBox="1"/>
          <p:nvPr/>
        </p:nvSpPr>
        <p:spPr>
          <a:xfrm>
            <a:off x="6967869" y="2381693"/>
            <a:ext cx="2753832" cy="646331"/>
          </a:xfrm>
          <a:prstGeom prst="rect">
            <a:avLst/>
          </a:prstGeom>
          <a:noFill/>
        </p:spPr>
        <p:txBody>
          <a:bodyPr wrap="square" rtlCol="0">
            <a:spAutoFit/>
          </a:bodyPr>
          <a:lstStyle/>
          <a:p>
            <a:r>
              <a:rPr lang="en-GB" sz="3600" dirty="0" smtClean="0">
                <a:latin typeface="Candara" panose="020E0502030303020204" pitchFamily="34" charset="0"/>
              </a:rPr>
              <a:t>predict</a:t>
            </a:r>
            <a:r>
              <a:rPr lang="en-GB" sz="3600" dirty="0" smtClean="0">
                <a:solidFill>
                  <a:srgbClr val="FF0000"/>
                </a:solidFill>
                <a:latin typeface="Candara" panose="020E0502030303020204" pitchFamily="34" charset="0"/>
              </a:rPr>
              <a:t>able</a:t>
            </a:r>
            <a:endParaRPr lang="en-GB" sz="3600" dirty="0">
              <a:solidFill>
                <a:srgbClr val="FF0000"/>
              </a:solidFill>
              <a:latin typeface="Candara" panose="020E0502030303020204" pitchFamily="34" charset="0"/>
            </a:endParaRPr>
          </a:p>
        </p:txBody>
      </p:sp>
      <p:sp>
        <p:nvSpPr>
          <p:cNvPr id="7" name="TextBox 6"/>
          <p:cNvSpPr txBox="1"/>
          <p:nvPr/>
        </p:nvSpPr>
        <p:spPr>
          <a:xfrm>
            <a:off x="6874558" y="4348184"/>
            <a:ext cx="2753832" cy="646331"/>
          </a:xfrm>
          <a:prstGeom prst="rect">
            <a:avLst/>
          </a:prstGeom>
          <a:noFill/>
        </p:spPr>
        <p:txBody>
          <a:bodyPr wrap="square" rtlCol="0">
            <a:spAutoFit/>
          </a:bodyPr>
          <a:lstStyle/>
          <a:p>
            <a:r>
              <a:rPr lang="en-GB" sz="3600" dirty="0" smtClean="0">
                <a:latin typeface="Candara" panose="020E0502030303020204" pitchFamily="34" charset="0"/>
              </a:rPr>
              <a:t>enjoy</a:t>
            </a:r>
            <a:r>
              <a:rPr lang="en-GB" sz="3600" dirty="0">
                <a:solidFill>
                  <a:srgbClr val="FF0000"/>
                </a:solidFill>
                <a:latin typeface="Candara" panose="020E0502030303020204" pitchFamily="34" charset="0"/>
              </a:rPr>
              <a:t>able</a:t>
            </a:r>
            <a:endParaRPr lang="en-GB" sz="3600" dirty="0">
              <a:latin typeface="Candara" panose="020E0502030303020204" pitchFamily="34" charset="0"/>
            </a:endParaRPr>
          </a:p>
        </p:txBody>
      </p:sp>
      <p:sp>
        <p:nvSpPr>
          <p:cNvPr id="8" name="TextBox 7"/>
          <p:cNvSpPr txBox="1"/>
          <p:nvPr/>
        </p:nvSpPr>
        <p:spPr>
          <a:xfrm>
            <a:off x="1236921" y="5362354"/>
            <a:ext cx="2753832" cy="646331"/>
          </a:xfrm>
          <a:prstGeom prst="rect">
            <a:avLst/>
          </a:prstGeom>
          <a:noFill/>
        </p:spPr>
        <p:txBody>
          <a:bodyPr wrap="square" rtlCol="0">
            <a:spAutoFit/>
          </a:bodyPr>
          <a:lstStyle/>
          <a:p>
            <a:r>
              <a:rPr lang="en-GB" sz="3600" dirty="0" smtClean="0">
                <a:latin typeface="Candara" panose="020E0502030303020204" pitchFamily="34" charset="0"/>
              </a:rPr>
              <a:t>fix</a:t>
            </a:r>
            <a:r>
              <a:rPr lang="en-GB" sz="3600" dirty="0">
                <a:solidFill>
                  <a:srgbClr val="FF0000"/>
                </a:solidFill>
                <a:latin typeface="Candara" panose="020E0502030303020204" pitchFamily="34" charset="0"/>
              </a:rPr>
              <a:t>able</a:t>
            </a:r>
            <a:endParaRPr lang="en-GB" sz="3600" dirty="0">
              <a:latin typeface="Candara" panose="020E0502030303020204" pitchFamily="34" charset="0"/>
            </a:endParaRPr>
          </a:p>
        </p:txBody>
      </p:sp>
      <p:sp>
        <p:nvSpPr>
          <p:cNvPr id="10" name="Rectangle 9"/>
          <p:cNvSpPr/>
          <p:nvPr/>
        </p:nvSpPr>
        <p:spPr>
          <a:xfrm>
            <a:off x="4358024" y="3203355"/>
            <a:ext cx="2438488" cy="646331"/>
          </a:xfrm>
          <a:prstGeom prst="rect">
            <a:avLst/>
          </a:prstGeom>
        </p:spPr>
        <p:txBody>
          <a:bodyPr wrap="none">
            <a:spAutoFit/>
          </a:bodyPr>
          <a:lstStyle/>
          <a:p>
            <a:r>
              <a:rPr lang="en-GB" sz="3600" dirty="0" smtClean="0">
                <a:latin typeface="Candara" panose="020E0502030303020204" pitchFamily="34" charset="0"/>
              </a:rPr>
              <a:t>respons</a:t>
            </a:r>
            <a:r>
              <a:rPr lang="en-GB" sz="3600" dirty="0">
                <a:solidFill>
                  <a:srgbClr val="0070C0"/>
                </a:solidFill>
                <a:latin typeface="Candara" panose="020E0502030303020204" pitchFamily="34" charset="0"/>
              </a:rPr>
              <a:t>ible</a:t>
            </a:r>
            <a:endParaRPr lang="en-GB" sz="3600" dirty="0">
              <a:latin typeface="Candara" panose="020E0502030303020204" pitchFamily="34" charset="0"/>
            </a:endParaRPr>
          </a:p>
        </p:txBody>
      </p:sp>
      <p:sp>
        <p:nvSpPr>
          <p:cNvPr id="11" name="Rectangle 10"/>
          <p:cNvSpPr/>
          <p:nvPr/>
        </p:nvSpPr>
        <p:spPr>
          <a:xfrm>
            <a:off x="5916303" y="5362354"/>
            <a:ext cx="1760418" cy="646331"/>
          </a:xfrm>
          <a:prstGeom prst="rect">
            <a:avLst/>
          </a:prstGeom>
        </p:spPr>
        <p:txBody>
          <a:bodyPr wrap="none">
            <a:spAutoFit/>
          </a:bodyPr>
          <a:lstStyle/>
          <a:p>
            <a:r>
              <a:rPr lang="en-GB" sz="3600" dirty="0" smtClean="0">
                <a:latin typeface="Candara" panose="020E0502030303020204" pitchFamily="34" charset="0"/>
              </a:rPr>
              <a:t>sens</a:t>
            </a:r>
            <a:r>
              <a:rPr lang="en-GB" sz="3600" dirty="0">
                <a:solidFill>
                  <a:srgbClr val="0070C0"/>
                </a:solidFill>
                <a:latin typeface="Candara" panose="020E0502030303020204" pitchFamily="34" charset="0"/>
              </a:rPr>
              <a:t>ible</a:t>
            </a:r>
            <a:endParaRPr lang="en-GB" sz="3600" dirty="0">
              <a:latin typeface="Candara" panose="020E0502030303020204" pitchFamily="34" charset="0"/>
            </a:endParaRPr>
          </a:p>
        </p:txBody>
      </p:sp>
      <p:sp>
        <p:nvSpPr>
          <p:cNvPr id="12" name="Rectangle 11"/>
          <p:cNvSpPr/>
          <p:nvPr/>
        </p:nvSpPr>
        <p:spPr>
          <a:xfrm>
            <a:off x="9978102" y="3028024"/>
            <a:ext cx="1375698" cy="646331"/>
          </a:xfrm>
          <a:prstGeom prst="rect">
            <a:avLst/>
          </a:prstGeom>
        </p:spPr>
        <p:txBody>
          <a:bodyPr wrap="none">
            <a:spAutoFit/>
          </a:bodyPr>
          <a:lstStyle/>
          <a:p>
            <a:r>
              <a:rPr lang="en-GB" sz="3600" dirty="0" smtClean="0">
                <a:latin typeface="Candara" panose="020E0502030303020204" pitchFamily="34" charset="0"/>
              </a:rPr>
              <a:t>ed</a:t>
            </a:r>
            <a:r>
              <a:rPr lang="en-GB" sz="3600" dirty="0" smtClean="0">
                <a:solidFill>
                  <a:srgbClr val="0070C0"/>
                </a:solidFill>
                <a:latin typeface="Candara" panose="020E0502030303020204" pitchFamily="34" charset="0"/>
              </a:rPr>
              <a:t>ible</a:t>
            </a:r>
            <a:endParaRPr lang="en-GB" sz="3600" dirty="0">
              <a:solidFill>
                <a:srgbClr val="0070C0"/>
              </a:solidFill>
              <a:latin typeface="Candara" panose="020E0502030303020204" pitchFamily="34" charset="0"/>
            </a:endParaRPr>
          </a:p>
        </p:txBody>
      </p:sp>
      <p:sp>
        <p:nvSpPr>
          <p:cNvPr id="13" name="Rectangle 12"/>
          <p:cNvSpPr/>
          <p:nvPr/>
        </p:nvSpPr>
        <p:spPr>
          <a:xfrm>
            <a:off x="4177686" y="1889834"/>
            <a:ext cx="2098651" cy="646331"/>
          </a:xfrm>
          <a:prstGeom prst="rect">
            <a:avLst/>
          </a:prstGeom>
        </p:spPr>
        <p:txBody>
          <a:bodyPr wrap="none">
            <a:spAutoFit/>
          </a:bodyPr>
          <a:lstStyle/>
          <a:p>
            <a:r>
              <a:rPr lang="en-GB" sz="3600" dirty="0" smtClean="0">
                <a:latin typeface="Candara" panose="020E0502030303020204" pitchFamily="34" charset="0"/>
              </a:rPr>
              <a:t>incred</a:t>
            </a:r>
            <a:r>
              <a:rPr lang="en-GB" sz="3600" dirty="0" smtClean="0">
                <a:solidFill>
                  <a:srgbClr val="0070C0"/>
                </a:solidFill>
                <a:latin typeface="Candara" panose="020E0502030303020204" pitchFamily="34" charset="0"/>
              </a:rPr>
              <a:t>ible</a:t>
            </a:r>
            <a:endParaRPr lang="en-GB" sz="3600" dirty="0">
              <a:solidFill>
                <a:srgbClr val="0070C0"/>
              </a:solidFill>
              <a:latin typeface="Candara" panose="020E0502030303020204" pitchFamily="34" charset="0"/>
            </a:endParaRPr>
          </a:p>
        </p:txBody>
      </p:sp>
      <p:sp>
        <p:nvSpPr>
          <p:cNvPr id="14" name="Rectangle 13"/>
          <p:cNvSpPr/>
          <p:nvPr/>
        </p:nvSpPr>
        <p:spPr>
          <a:xfrm>
            <a:off x="1020726" y="3577510"/>
            <a:ext cx="1787669" cy="646331"/>
          </a:xfrm>
          <a:prstGeom prst="rect">
            <a:avLst/>
          </a:prstGeom>
        </p:spPr>
        <p:txBody>
          <a:bodyPr wrap="none">
            <a:spAutoFit/>
          </a:bodyPr>
          <a:lstStyle/>
          <a:p>
            <a:r>
              <a:rPr lang="en-GB" sz="3600" dirty="0" smtClean="0">
                <a:latin typeface="Candara" panose="020E0502030303020204" pitchFamily="34" charset="0"/>
              </a:rPr>
              <a:t>poss</a:t>
            </a:r>
            <a:r>
              <a:rPr lang="en-GB" sz="3600" dirty="0" smtClean="0">
                <a:solidFill>
                  <a:srgbClr val="0070C0"/>
                </a:solidFill>
                <a:latin typeface="Candara" panose="020E0502030303020204" pitchFamily="34" charset="0"/>
              </a:rPr>
              <a:t>ible</a:t>
            </a:r>
            <a:endParaRPr lang="en-GB" sz="3600" dirty="0">
              <a:latin typeface="Candara" panose="020E0502030303020204" pitchFamily="34" charset="0"/>
            </a:endParaRPr>
          </a:p>
        </p:txBody>
      </p:sp>
      <p:pic>
        <p:nvPicPr>
          <p:cNvPr id="15" name="Picture 14">
            <a:extLst>
              <a:ext uri="{FF2B5EF4-FFF2-40B4-BE49-F238E27FC236}">
                <a16:creationId xmlns:a16="http://schemas.microsoft.com/office/drawing/2014/main" id="{B587D57E-48F2-474D-8DF2-824E3B6FCA47}"/>
              </a:ext>
            </a:extLst>
          </p:cNvPr>
          <p:cNvPicPr>
            <a:picLocks noChangeAspect="1"/>
          </p:cNvPicPr>
          <p:nvPr/>
        </p:nvPicPr>
        <p:blipFill>
          <a:blip r:embed="rId3"/>
          <a:stretch>
            <a:fillRect/>
          </a:stretch>
        </p:blipFill>
        <p:spPr>
          <a:xfrm>
            <a:off x="9978102" y="3900675"/>
            <a:ext cx="1933876" cy="2679903"/>
          </a:xfrm>
          <a:prstGeom prst="rect">
            <a:avLst/>
          </a:prstGeom>
        </p:spPr>
      </p:pic>
    </p:spTree>
    <p:extLst>
      <p:ext uri="{BB962C8B-B14F-4D97-AF65-F5344CB8AC3E}">
        <p14:creationId xmlns:p14="http://schemas.microsoft.com/office/powerpoint/2010/main" val="12890581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0126442" y="324197"/>
            <a:ext cx="1641790" cy="20597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a:extLst>
              <a:ext uri="{FF2B5EF4-FFF2-40B4-BE49-F238E27FC236}">
                <a16:creationId xmlns:a16="http://schemas.microsoft.com/office/drawing/2014/main" id="{B587D57E-48F2-474D-8DF2-824E3B6FCA47}"/>
              </a:ext>
            </a:extLst>
          </p:cNvPr>
          <p:cNvPicPr>
            <a:picLocks noChangeAspect="1"/>
          </p:cNvPicPr>
          <p:nvPr/>
        </p:nvPicPr>
        <p:blipFill>
          <a:blip r:embed="rId4"/>
          <a:stretch>
            <a:fillRect/>
          </a:stretch>
        </p:blipFill>
        <p:spPr>
          <a:xfrm>
            <a:off x="3557013" y="345165"/>
            <a:ext cx="4532737" cy="6281321"/>
          </a:xfrm>
          <a:prstGeom prst="rect">
            <a:avLst/>
          </a:prstGeom>
        </p:spPr>
      </p:pic>
    </p:spTree>
    <p:extLst>
      <p:ext uri="{BB962C8B-B14F-4D97-AF65-F5344CB8AC3E}">
        <p14:creationId xmlns:p14="http://schemas.microsoft.com/office/powerpoint/2010/main" val="35083480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962025" y="1424372"/>
            <a:ext cx="1122997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1" i="0" u="none" strike="noStrike" cap="none" normalizeH="0" baseline="0" dirty="0">
                <a:ln>
                  <a:noFill/>
                </a:ln>
                <a:solidFill>
                  <a:schemeClr val="tx1"/>
                </a:solidFill>
                <a:effectLst/>
                <a:latin typeface="Candara" panose="020E0502030303020204" pitchFamily="34" charset="0"/>
              </a:rPr>
              <a:t>Outline</a:t>
            </a:r>
            <a:r>
              <a:rPr kumimoji="0" lang="en-US" altLang="en-US" sz="3200" b="0" i="0" u="none" strike="noStrike" cap="none" normalizeH="0" baseline="0" dirty="0">
                <a:ln>
                  <a:noFill/>
                </a:ln>
                <a:solidFill>
                  <a:schemeClr val="tx1"/>
                </a:solidFill>
                <a:effectLst/>
                <a:latin typeface="Candara" panose="020E0502030303020204" pitchFamily="34" charset="0"/>
              </a:rPr>
              <a:t> our approach to teaching spelling</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3200" b="0" i="0" u="none" strike="noStrike" cap="none" normalizeH="0" baseline="0" dirty="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1" i="0" u="none" strike="noStrike" cap="none" normalizeH="0" baseline="0" dirty="0">
                <a:ln>
                  <a:noFill/>
                </a:ln>
                <a:solidFill>
                  <a:schemeClr val="tx1"/>
                </a:solidFill>
                <a:effectLst/>
                <a:latin typeface="Candara" panose="020E0502030303020204" pitchFamily="34" charset="0"/>
              </a:rPr>
              <a:t>Understand</a:t>
            </a:r>
            <a:r>
              <a:rPr kumimoji="0" lang="en-US" altLang="en-US" sz="3200" b="0" i="0" u="none" strike="noStrike" cap="none" normalizeH="0" baseline="0" dirty="0">
                <a:ln>
                  <a:noFill/>
                </a:ln>
                <a:solidFill>
                  <a:schemeClr val="tx1"/>
                </a:solidFill>
                <a:effectLst/>
                <a:latin typeface="Candara" panose="020E0502030303020204" pitchFamily="34" charset="0"/>
              </a:rPr>
              <a:t> </a:t>
            </a:r>
            <a:r>
              <a:rPr lang="en-US" altLang="en-US" sz="3200" dirty="0">
                <a:latin typeface="Candara" panose="020E0502030303020204" pitchFamily="34" charset="0"/>
              </a:rPr>
              <a:t>the reasons for the adaptation to spellings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3200" b="0" i="0" u="none" strike="noStrike" cap="none" normalizeH="0" baseline="0" dirty="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1" i="0" u="none" strike="noStrike" cap="none" normalizeH="0" baseline="0" dirty="0">
                <a:ln>
                  <a:noFill/>
                </a:ln>
                <a:solidFill>
                  <a:schemeClr val="tx1"/>
                </a:solidFill>
                <a:effectLst/>
                <a:latin typeface="Candara" panose="020E0502030303020204" pitchFamily="34" charset="0"/>
              </a:rPr>
              <a:t>Clarify </a:t>
            </a:r>
            <a:r>
              <a:rPr kumimoji="0" lang="en-US" altLang="en-US" sz="3200" b="0" i="0" u="none" strike="noStrike" cap="none" normalizeH="0" baseline="0" dirty="0">
                <a:ln>
                  <a:noFill/>
                </a:ln>
                <a:solidFill>
                  <a:schemeClr val="tx1"/>
                </a:solidFill>
                <a:effectLst/>
                <a:latin typeface="Candara" panose="020E0502030303020204" pitchFamily="34" charset="0"/>
              </a:rPr>
              <a:t>how spelling is set and assessed in Key Stage 2</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3200" b="0" i="0" u="none" strike="noStrike" cap="none" normalizeH="0" baseline="0" dirty="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1" i="0" u="none" strike="noStrike" cap="none" normalizeH="0" baseline="0" dirty="0">
                <a:ln>
                  <a:noFill/>
                </a:ln>
                <a:solidFill>
                  <a:schemeClr val="tx1"/>
                </a:solidFill>
                <a:effectLst/>
                <a:latin typeface="Candara" panose="020E0502030303020204" pitchFamily="34" charset="0"/>
              </a:rPr>
              <a:t>Provide</a:t>
            </a:r>
            <a:r>
              <a:rPr kumimoji="0" lang="en-US" altLang="en-US" sz="3200" b="0" i="0" u="none" strike="noStrike" cap="none" normalizeH="0" baseline="0" dirty="0">
                <a:ln>
                  <a:noFill/>
                </a:ln>
                <a:solidFill>
                  <a:schemeClr val="tx1"/>
                </a:solidFill>
                <a:effectLst/>
                <a:latin typeface="Candara" panose="020E0502030303020204" pitchFamily="34" charset="0"/>
              </a:rPr>
              <a:t> guidance for supporting at home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3200" b="0" i="0" u="none" strike="noStrike" cap="none" normalizeH="0" baseline="0" dirty="0">
              <a:ln>
                <a:noFill/>
              </a:ln>
              <a:solidFill>
                <a:schemeClr val="tx1"/>
              </a:solidFill>
              <a:effectLst/>
              <a:latin typeface="Candara" panose="020E0502030303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1" i="0" u="none" strike="noStrike" cap="none" normalizeH="0" baseline="0" dirty="0">
                <a:ln>
                  <a:noFill/>
                </a:ln>
                <a:solidFill>
                  <a:schemeClr val="tx1"/>
                </a:solidFill>
                <a:effectLst/>
                <a:latin typeface="Candara" panose="020E0502030303020204" pitchFamily="34" charset="0"/>
              </a:rPr>
              <a:t>Answer</a:t>
            </a:r>
            <a:r>
              <a:rPr kumimoji="0" lang="en-US" altLang="en-US" sz="3200" b="0" i="0" u="none" strike="noStrike" cap="none" normalizeH="0" baseline="0" dirty="0">
                <a:ln>
                  <a:noFill/>
                </a:ln>
                <a:solidFill>
                  <a:schemeClr val="tx1"/>
                </a:solidFill>
                <a:effectLst/>
                <a:latin typeface="Candara" panose="020E0502030303020204" pitchFamily="34" charset="0"/>
              </a:rPr>
              <a:t> any questions you may have </a:t>
            </a:r>
          </a:p>
        </p:txBody>
      </p:sp>
    </p:spTree>
    <p:extLst>
      <p:ext uri="{BB962C8B-B14F-4D97-AF65-F5344CB8AC3E}">
        <p14:creationId xmlns:p14="http://schemas.microsoft.com/office/powerpoint/2010/main" val="18677821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ndara" panose="020E0502030303020204" pitchFamily="34" charset="0"/>
              </a:rPr>
              <a:t>How we teach spelling </a:t>
            </a:r>
          </a:p>
        </p:txBody>
      </p:sp>
      <p:sp>
        <p:nvSpPr>
          <p:cNvPr id="3" name="Content Placeholder 2"/>
          <p:cNvSpPr>
            <a:spLocks noGrp="1"/>
          </p:cNvSpPr>
          <p:nvPr>
            <p:ph idx="1"/>
          </p:nvPr>
        </p:nvSpPr>
        <p:spPr/>
        <p:txBody>
          <a:bodyPr/>
          <a:lstStyle/>
          <a:p>
            <a:r>
              <a:rPr lang="en-GB" dirty="0">
                <a:latin typeface="Candara" panose="020E0502030303020204" pitchFamily="34" charset="0"/>
              </a:rPr>
              <a:t>Children introduced to their spellings in groups </a:t>
            </a:r>
          </a:p>
          <a:p>
            <a:endParaRPr lang="en-GB" dirty="0">
              <a:latin typeface="Candara" panose="020E0502030303020204" pitchFamily="34" charset="0"/>
            </a:endParaRPr>
          </a:p>
          <a:p>
            <a:r>
              <a:rPr lang="en-GB" dirty="0">
                <a:latin typeface="Candara" panose="020E0502030303020204" pitchFamily="34" charset="0"/>
              </a:rPr>
              <a:t>Differentiated lists</a:t>
            </a:r>
          </a:p>
          <a:p>
            <a:pPr marL="0" indent="0">
              <a:buNone/>
            </a:pPr>
            <a:endParaRPr lang="en-GB" dirty="0">
              <a:latin typeface="Candara" panose="020E0502030303020204" pitchFamily="34" charset="0"/>
            </a:endParaRPr>
          </a:p>
          <a:p>
            <a:r>
              <a:rPr lang="en-GB" dirty="0">
                <a:latin typeface="Candara" panose="020E0502030303020204" pitchFamily="34" charset="0"/>
              </a:rPr>
              <a:t>Focus on patterns and rules </a:t>
            </a:r>
          </a:p>
          <a:p>
            <a:endParaRPr lang="en-GB" dirty="0">
              <a:latin typeface="Candara" panose="020E0502030303020204" pitchFamily="34" charset="0"/>
            </a:endParaRPr>
          </a:p>
          <a:p>
            <a:endParaRPr lang="en-GB" dirty="0">
              <a:latin typeface="Candara" panose="020E0502030303020204" pitchFamily="34" charset="0"/>
            </a:endParaRPr>
          </a:p>
        </p:txBody>
      </p:sp>
      <p:sp>
        <p:nvSpPr>
          <p:cNvPr id="4" name="Rectangle 3">
            <a:extLst>
              <a:ext uri="{FF2B5EF4-FFF2-40B4-BE49-F238E27FC236}">
                <a16:creationId xmlns:a16="http://schemas.microsoft.com/office/drawing/2014/main" id="{936E846B-B3AC-4C1A-A919-336B0172B912}"/>
              </a:ext>
            </a:extLst>
          </p:cNvPr>
          <p:cNvSpPr/>
          <p:nvPr/>
        </p:nvSpPr>
        <p:spPr>
          <a:xfrm>
            <a:off x="0" y="45522"/>
            <a:ext cx="915635" cy="369332"/>
          </a:xfrm>
          <a:prstGeom prst="rect">
            <a:avLst/>
          </a:prstGeom>
        </p:spPr>
        <p:txBody>
          <a:bodyPr wrap="none">
            <a:spAutoFit/>
          </a:bodyPr>
          <a:lstStyle/>
          <a:p>
            <a:pPr lvl="0" eaLnBrk="0" fontAlgn="base" hangingPunct="0">
              <a:spcBef>
                <a:spcPct val="0"/>
              </a:spcBef>
              <a:spcAft>
                <a:spcPct val="0"/>
              </a:spcAft>
            </a:pPr>
            <a:r>
              <a:rPr lang="en-US" altLang="en-US" b="1" dirty="0">
                <a:latin typeface="Candara" panose="020E0502030303020204" pitchFamily="34" charset="0"/>
              </a:rPr>
              <a:t>Outline</a:t>
            </a:r>
            <a:endParaRPr lang="en-US" altLang="en-US" dirty="0">
              <a:latin typeface="Candara" panose="020E0502030303020204" pitchFamily="34" charset="0"/>
            </a:endParaRPr>
          </a:p>
        </p:txBody>
      </p:sp>
    </p:spTree>
    <p:extLst>
      <p:ext uri="{BB962C8B-B14F-4D97-AF65-F5344CB8AC3E}">
        <p14:creationId xmlns:p14="http://schemas.microsoft.com/office/powerpoint/2010/main" val="26081193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69"/>
            <a:ext cx="10515600" cy="1325563"/>
          </a:xfrm>
        </p:spPr>
        <p:txBody>
          <a:bodyPr/>
          <a:lstStyle/>
          <a:p>
            <a:pPr algn="ctr"/>
            <a:r>
              <a:rPr lang="en-GB" dirty="0" smtClean="0">
                <a:latin typeface="Candara" panose="020E0502030303020204" pitchFamily="34" charset="0"/>
              </a:rPr>
              <a:t>Can you work out the rule for using the        </a:t>
            </a:r>
            <a:r>
              <a:rPr lang="en-GB" dirty="0" smtClean="0">
                <a:solidFill>
                  <a:srgbClr val="FF3399"/>
                </a:solidFill>
                <a:latin typeface="Candara" panose="020E0502030303020204" pitchFamily="34" charset="0"/>
              </a:rPr>
              <a:t>–</a:t>
            </a:r>
            <a:r>
              <a:rPr lang="en-GB" dirty="0" err="1" smtClean="0">
                <a:solidFill>
                  <a:srgbClr val="FF3399"/>
                </a:solidFill>
                <a:latin typeface="Candara" panose="020E0502030303020204" pitchFamily="34" charset="0"/>
              </a:rPr>
              <a:t>ck</a:t>
            </a:r>
            <a:r>
              <a:rPr lang="en-GB" dirty="0" smtClean="0">
                <a:solidFill>
                  <a:srgbClr val="FF3399"/>
                </a:solidFill>
                <a:latin typeface="Candara" panose="020E0502030303020204" pitchFamily="34" charset="0"/>
              </a:rPr>
              <a:t> </a:t>
            </a:r>
            <a:r>
              <a:rPr lang="en-GB" dirty="0" smtClean="0">
                <a:latin typeface="Candara" panose="020E0502030303020204" pitchFamily="34" charset="0"/>
              </a:rPr>
              <a:t>or </a:t>
            </a:r>
            <a:r>
              <a:rPr lang="en-GB" dirty="0" smtClean="0">
                <a:solidFill>
                  <a:srgbClr val="00B0F0"/>
                </a:solidFill>
                <a:latin typeface="Candara" panose="020E0502030303020204" pitchFamily="34" charset="0"/>
              </a:rPr>
              <a:t>–k </a:t>
            </a:r>
            <a:r>
              <a:rPr lang="en-GB" dirty="0" smtClean="0">
                <a:latin typeface="Candara" panose="020E0502030303020204" pitchFamily="34" charset="0"/>
              </a:rPr>
              <a:t>rule?</a:t>
            </a:r>
            <a:endParaRPr lang="en-GB" dirty="0">
              <a:latin typeface="Candara" panose="020E0502030303020204" pitchFamily="34" charset="0"/>
            </a:endParaRPr>
          </a:p>
        </p:txBody>
      </p:sp>
      <p:grpSp>
        <p:nvGrpSpPr>
          <p:cNvPr id="22" name="Group 21"/>
          <p:cNvGrpSpPr/>
          <p:nvPr/>
        </p:nvGrpSpPr>
        <p:grpSpPr>
          <a:xfrm>
            <a:off x="4010779" y="1690688"/>
            <a:ext cx="3774255" cy="4914269"/>
            <a:chOff x="1108091" y="1552451"/>
            <a:chExt cx="3774255" cy="4914269"/>
          </a:xfrm>
        </p:grpSpPr>
        <p:sp>
          <p:nvSpPr>
            <p:cNvPr id="4" name="Content Placeholder 2"/>
            <p:cNvSpPr txBox="1">
              <a:spLocks/>
            </p:cNvSpPr>
            <p:nvPr/>
          </p:nvSpPr>
          <p:spPr>
            <a:xfrm>
              <a:off x="1108091" y="1864519"/>
              <a:ext cx="318090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smtClean="0"/>
            </a:p>
            <a:p>
              <a:pPr marL="0" indent="0">
                <a:buNone/>
              </a:pPr>
              <a:r>
                <a:rPr lang="en-GB" dirty="0" smtClean="0"/>
                <a:t> </a:t>
              </a:r>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p:txBody>
        </p:sp>
        <p:sp>
          <p:nvSpPr>
            <p:cNvPr id="5" name="Rectangle 4"/>
            <p:cNvSpPr/>
            <p:nvPr/>
          </p:nvSpPr>
          <p:spPr>
            <a:xfrm>
              <a:off x="1522124" y="5761716"/>
              <a:ext cx="1213794" cy="646331"/>
            </a:xfrm>
            <a:prstGeom prst="rect">
              <a:avLst/>
            </a:prstGeom>
          </p:spPr>
          <p:txBody>
            <a:bodyPr wrap="none">
              <a:spAutoFit/>
            </a:bodyPr>
            <a:lstStyle/>
            <a:p>
              <a:r>
                <a:rPr lang="en-GB" sz="3600" dirty="0" smtClean="0"/>
                <a:t>Chi</a:t>
              </a:r>
              <a:r>
                <a:rPr lang="en-GB" sz="3600" dirty="0" smtClean="0">
                  <a:solidFill>
                    <a:srgbClr val="FF3399"/>
                  </a:solidFill>
                  <a:latin typeface="Candara" panose="020E0502030303020204" pitchFamily="34" charset="0"/>
                </a:rPr>
                <a:t>ck</a:t>
              </a:r>
              <a:endParaRPr lang="en-GB" sz="3600" dirty="0">
                <a:solidFill>
                  <a:srgbClr val="FF3399"/>
                </a:solidFill>
              </a:endParaRPr>
            </a:p>
          </p:txBody>
        </p:sp>
        <p:sp>
          <p:nvSpPr>
            <p:cNvPr id="6" name="Rectangle 5"/>
            <p:cNvSpPr/>
            <p:nvPr/>
          </p:nvSpPr>
          <p:spPr>
            <a:xfrm>
              <a:off x="1437040" y="3043189"/>
              <a:ext cx="1197764" cy="646331"/>
            </a:xfrm>
            <a:prstGeom prst="rect">
              <a:avLst/>
            </a:prstGeom>
          </p:spPr>
          <p:txBody>
            <a:bodyPr wrap="none">
              <a:spAutoFit/>
            </a:bodyPr>
            <a:lstStyle/>
            <a:p>
              <a:r>
                <a:rPr lang="en-GB" sz="3600" dirty="0"/>
                <a:t>Bla</a:t>
              </a:r>
              <a:r>
                <a:rPr lang="en-GB" sz="3600" dirty="0">
                  <a:solidFill>
                    <a:srgbClr val="FF3399"/>
                  </a:solidFill>
                  <a:latin typeface="Candara" panose="020E0502030303020204" pitchFamily="34" charset="0"/>
                </a:rPr>
                <a:t>ck</a:t>
              </a:r>
              <a:endParaRPr lang="en-GB" sz="3600" dirty="0">
                <a:solidFill>
                  <a:srgbClr val="FF3399"/>
                </a:solidFill>
              </a:endParaRPr>
            </a:p>
          </p:txBody>
        </p:sp>
        <p:sp>
          <p:nvSpPr>
            <p:cNvPr id="7" name="Rectangle 6"/>
            <p:cNvSpPr/>
            <p:nvPr/>
          </p:nvSpPr>
          <p:spPr>
            <a:xfrm>
              <a:off x="1579095" y="1552451"/>
              <a:ext cx="1056700" cy="646331"/>
            </a:xfrm>
            <a:prstGeom prst="rect">
              <a:avLst/>
            </a:prstGeom>
          </p:spPr>
          <p:txBody>
            <a:bodyPr wrap="none">
              <a:spAutoFit/>
            </a:bodyPr>
            <a:lstStyle/>
            <a:p>
              <a:r>
                <a:rPr lang="en-GB" sz="3600" dirty="0"/>
                <a:t>Lo</a:t>
              </a:r>
              <a:r>
                <a:rPr lang="en-GB" sz="3600" dirty="0">
                  <a:solidFill>
                    <a:srgbClr val="FF3399"/>
                  </a:solidFill>
                  <a:latin typeface="Candara" panose="020E0502030303020204" pitchFamily="34" charset="0"/>
                </a:rPr>
                <a:t>ck</a:t>
              </a:r>
              <a:endParaRPr lang="en-GB" sz="3600" dirty="0">
                <a:solidFill>
                  <a:srgbClr val="FF3399"/>
                </a:solidFill>
              </a:endParaRPr>
            </a:p>
          </p:txBody>
        </p:sp>
        <p:sp>
          <p:nvSpPr>
            <p:cNvPr id="8" name="Rectangle 7"/>
            <p:cNvSpPr/>
            <p:nvPr/>
          </p:nvSpPr>
          <p:spPr>
            <a:xfrm>
              <a:off x="1579095" y="4425977"/>
              <a:ext cx="1091966" cy="646331"/>
            </a:xfrm>
            <a:prstGeom prst="rect">
              <a:avLst/>
            </a:prstGeom>
          </p:spPr>
          <p:txBody>
            <a:bodyPr wrap="none">
              <a:spAutoFit/>
            </a:bodyPr>
            <a:lstStyle/>
            <a:p>
              <a:r>
                <a:rPr lang="en-GB" sz="3600" dirty="0"/>
                <a:t>Ba</a:t>
              </a:r>
              <a:r>
                <a:rPr lang="en-GB" sz="3600" dirty="0">
                  <a:solidFill>
                    <a:srgbClr val="FF3399"/>
                  </a:solidFill>
                  <a:latin typeface="Candara" panose="020E0502030303020204" pitchFamily="34" charset="0"/>
                </a:rPr>
                <a:t>ck</a:t>
              </a:r>
              <a:endParaRPr lang="en-GB" sz="3600" dirty="0">
                <a:solidFill>
                  <a:srgbClr val="FF3399"/>
                </a:solidFill>
              </a:endParaRPr>
            </a:p>
          </p:txBody>
        </p:sp>
        <p:sp>
          <p:nvSpPr>
            <p:cNvPr id="9" name="Rectangle 8"/>
            <p:cNvSpPr/>
            <p:nvPr/>
          </p:nvSpPr>
          <p:spPr>
            <a:xfrm>
              <a:off x="1509976" y="2334951"/>
              <a:ext cx="1051891" cy="646331"/>
            </a:xfrm>
            <a:prstGeom prst="rect">
              <a:avLst/>
            </a:prstGeom>
          </p:spPr>
          <p:txBody>
            <a:bodyPr wrap="none">
              <a:spAutoFit/>
            </a:bodyPr>
            <a:lstStyle/>
            <a:p>
              <a:r>
                <a:rPr lang="en-GB" sz="3600" dirty="0" smtClean="0"/>
                <a:t>Sa</a:t>
              </a:r>
              <a:r>
                <a:rPr lang="en-GB" sz="3600" dirty="0" smtClean="0">
                  <a:solidFill>
                    <a:srgbClr val="FF3399"/>
                  </a:solidFill>
                  <a:latin typeface="Candara" panose="020E0502030303020204" pitchFamily="34" charset="0"/>
                </a:rPr>
                <a:t>ck</a:t>
              </a:r>
              <a:endParaRPr lang="en-GB" sz="3600" dirty="0">
                <a:solidFill>
                  <a:srgbClr val="FF3399"/>
                </a:solidFill>
              </a:endParaRPr>
            </a:p>
          </p:txBody>
        </p:sp>
        <p:sp>
          <p:nvSpPr>
            <p:cNvPr id="10" name="Rectangle 9"/>
            <p:cNvSpPr/>
            <p:nvPr/>
          </p:nvSpPr>
          <p:spPr>
            <a:xfrm>
              <a:off x="1502764" y="3745289"/>
              <a:ext cx="1132040" cy="646331"/>
            </a:xfrm>
            <a:prstGeom prst="rect">
              <a:avLst/>
            </a:prstGeom>
          </p:spPr>
          <p:txBody>
            <a:bodyPr wrap="none">
              <a:spAutoFit/>
            </a:bodyPr>
            <a:lstStyle/>
            <a:p>
              <a:r>
                <a:rPr lang="en-GB" sz="3600" dirty="0" smtClean="0"/>
                <a:t>Cri</a:t>
              </a:r>
              <a:r>
                <a:rPr lang="en-GB" sz="3600" dirty="0" smtClean="0">
                  <a:solidFill>
                    <a:srgbClr val="FF3399"/>
                  </a:solidFill>
                  <a:latin typeface="Candara" panose="020E0502030303020204" pitchFamily="34" charset="0"/>
                </a:rPr>
                <a:t>ck</a:t>
              </a:r>
              <a:endParaRPr lang="en-GB" sz="3600" dirty="0">
                <a:solidFill>
                  <a:srgbClr val="FF3399"/>
                </a:solidFill>
              </a:endParaRPr>
            </a:p>
          </p:txBody>
        </p:sp>
        <p:sp>
          <p:nvSpPr>
            <p:cNvPr id="11" name="Rectangle 10"/>
            <p:cNvSpPr/>
            <p:nvPr/>
          </p:nvSpPr>
          <p:spPr>
            <a:xfrm>
              <a:off x="1579095" y="5115385"/>
              <a:ext cx="1220206" cy="646331"/>
            </a:xfrm>
            <a:prstGeom prst="rect">
              <a:avLst/>
            </a:prstGeom>
          </p:spPr>
          <p:txBody>
            <a:bodyPr wrap="none">
              <a:spAutoFit/>
            </a:bodyPr>
            <a:lstStyle/>
            <a:p>
              <a:r>
                <a:rPr lang="en-GB" sz="3600" dirty="0" smtClean="0"/>
                <a:t>Blo</a:t>
              </a:r>
              <a:r>
                <a:rPr lang="en-GB" sz="3600" dirty="0" smtClean="0">
                  <a:solidFill>
                    <a:srgbClr val="FF3399"/>
                  </a:solidFill>
                  <a:latin typeface="Candara" panose="020E0502030303020204" pitchFamily="34" charset="0"/>
                </a:rPr>
                <a:t>ck</a:t>
              </a:r>
              <a:endParaRPr lang="en-GB" sz="3600" dirty="0">
                <a:solidFill>
                  <a:srgbClr val="FF3399"/>
                </a:solidFill>
              </a:endParaRPr>
            </a:p>
          </p:txBody>
        </p:sp>
        <p:sp>
          <p:nvSpPr>
            <p:cNvPr id="13" name="Rectangle 12"/>
            <p:cNvSpPr/>
            <p:nvPr/>
          </p:nvSpPr>
          <p:spPr>
            <a:xfrm>
              <a:off x="3541399" y="1590353"/>
              <a:ext cx="1218603" cy="646331"/>
            </a:xfrm>
            <a:prstGeom prst="rect">
              <a:avLst/>
            </a:prstGeom>
          </p:spPr>
          <p:txBody>
            <a:bodyPr wrap="none">
              <a:spAutoFit/>
            </a:bodyPr>
            <a:lstStyle/>
            <a:p>
              <a:r>
                <a:rPr lang="en-GB" sz="3600" dirty="0"/>
                <a:t>Blea</a:t>
              </a:r>
              <a:r>
                <a:rPr lang="en-GB" sz="3600" dirty="0">
                  <a:solidFill>
                    <a:srgbClr val="00B0F0"/>
                  </a:solidFill>
                  <a:latin typeface="Candara" panose="020E0502030303020204" pitchFamily="34" charset="0"/>
                </a:rPr>
                <a:t>k</a:t>
              </a:r>
              <a:endParaRPr lang="en-GB" sz="3600" dirty="0"/>
            </a:p>
          </p:txBody>
        </p:sp>
        <p:sp>
          <p:nvSpPr>
            <p:cNvPr id="14" name="Rectangle 13"/>
            <p:cNvSpPr/>
            <p:nvPr/>
          </p:nvSpPr>
          <p:spPr>
            <a:xfrm>
              <a:off x="3537202" y="4377763"/>
              <a:ext cx="1228221" cy="646331"/>
            </a:xfrm>
            <a:prstGeom prst="rect">
              <a:avLst/>
            </a:prstGeom>
          </p:spPr>
          <p:txBody>
            <a:bodyPr wrap="none">
              <a:spAutoFit/>
            </a:bodyPr>
            <a:lstStyle/>
            <a:p>
              <a:r>
                <a:rPr lang="en-GB" sz="3600" dirty="0" smtClean="0"/>
                <a:t>Cloa</a:t>
              </a:r>
              <a:r>
                <a:rPr lang="en-GB" sz="3600" dirty="0" smtClean="0">
                  <a:solidFill>
                    <a:srgbClr val="00B0F0"/>
                  </a:solidFill>
                  <a:latin typeface="Candara" panose="020E0502030303020204" pitchFamily="34" charset="0"/>
                </a:rPr>
                <a:t>k</a:t>
              </a:r>
              <a:endParaRPr lang="en-GB" sz="3600" dirty="0"/>
            </a:p>
          </p:txBody>
        </p:sp>
        <p:sp>
          <p:nvSpPr>
            <p:cNvPr id="15" name="Rectangle 14"/>
            <p:cNvSpPr/>
            <p:nvPr/>
          </p:nvSpPr>
          <p:spPr>
            <a:xfrm>
              <a:off x="3537202" y="2342883"/>
              <a:ext cx="1125629" cy="646331"/>
            </a:xfrm>
            <a:prstGeom prst="rect">
              <a:avLst/>
            </a:prstGeom>
          </p:spPr>
          <p:txBody>
            <a:bodyPr wrap="none">
              <a:spAutoFit/>
            </a:bodyPr>
            <a:lstStyle/>
            <a:p>
              <a:r>
                <a:rPr lang="en-GB" sz="3600" dirty="0" smtClean="0"/>
                <a:t>Ban</a:t>
              </a:r>
              <a:r>
                <a:rPr lang="en-GB" sz="3600" dirty="0" smtClean="0">
                  <a:solidFill>
                    <a:srgbClr val="00B0F0"/>
                  </a:solidFill>
                  <a:latin typeface="Candara" panose="020E0502030303020204" pitchFamily="34" charset="0"/>
                </a:rPr>
                <a:t>k</a:t>
              </a:r>
              <a:endParaRPr lang="en-GB" sz="3600" dirty="0"/>
            </a:p>
          </p:txBody>
        </p:sp>
        <p:sp>
          <p:nvSpPr>
            <p:cNvPr id="16" name="Rectangle 15"/>
            <p:cNvSpPr/>
            <p:nvPr/>
          </p:nvSpPr>
          <p:spPr>
            <a:xfrm>
              <a:off x="3537202" y="3041460"/>
              <a:ext cx="1270220" cy="646331"/>
            </a:xfrm>
            <a:prstGeom prst="rect">
              <a:avLst/>
            </a:prstGeom>
          </p:spPr>
          <p:txBody>
            <a:bodyPr wrap="none">
              <a:spAutoFit/>
            </a:bodyPr>
            <a:lstStyle/>
            <a:p>
              <a:r>
                <a:rPr lang="en-GB" sz="3600" dirty="0"/>
                <a:t>Cree</a:t>
              </a:r>
              <a:r>
                <a:rPr lang="en-GB" sz="3600" dirty="0">
                  <a:solidFill>
                    <a:srgbClr val="00B0F0"/>
                  </a:solidFill>
                  <a:latin typeface="Candara" panose="020E0502030303020204" pitchFamily="34" charset="0"/>
                </a:rPr>
                <a:t>k</a:t>
              </a:r>
              <a:endParaRPr lang="en-GB" sz="3600" dirty="0"/>
            </a:p>
          </p:txBody>
        </p:sp>
        <p:sp>
          <p:nvSpPr>
            <p:cNvPr id="17" name="Rectangle 16"/>
            <p:cNvSpPr/>
            <p:nvPr/>
          </p:nvSpPr>
          <p:spPr>
            <a:xfrm>
              <a:off x="3537202" y="3687791"/>
              <a:ext cx="1098762" cy="646331"/>
            </a:xfrm>
            <a:prstGeom prst="rect">
              <a:avLst/>
            </a:prstGeom>
          </p:spPr>
          <p:txBody>
            <a:bodyPr wrap="none">
              <a:spAutoFit/>
            </a:bodyPr>
            <a:lstStyle/>
            <a:p>
              <a:r>
                <a:rPr lang="en-GB" sz="3600" dirty="0"/>
                <a:t>Pee</a:t>
              </a:r>
              <a:r>
                <a:rPr lang="en-GB" sz="3600" dirty="0">
                  <a:solidFill>
                    <a:srgbClr val="00B0F0"/>
                  </a:solidFill>
                  <a:latin typeface="Candara" panose="020E0502030303020204" pitchFamily="34" charset="0"/>
                </a:rPr>
                <a:t>k</a:t>
              </a:r>
              <a:endParaRPr lang="en-GB" sz="3600" dirty="0"/>
            </a:p>
          </p:txBody>
        </p:sp>
        <p:sp>
          <p:nvSpPr>
            <p:cNvPr id="20" name="Rectangle 19"/>
            <p:cNvSpPr/>
            <p:nvPr/>
          </p:nvSpPr>
          <p:spPr>
            <a:xfrm>
              <a:off x="3538708" y="5115386"/>
              <a:ext cx="1080745" cy="646331"/>
            </a:xfrm>
            <a:prstGeom prst="rect">
              <a:avLst/>
            </a:prstGeom>
          </p:spPr>
          <p:txBody>
            <a:bodyPr wrap="none">
              <a:spAutoFit/>
            </a:bodyPr>
            <a:lstStyle/>
            <a:p>
              <a:r>
                <a:rPr lang="en-GB" sz="3600" dirty="0" smtClean="0"/>
                <a:t>See</a:t>
              </a:r>
              <a:r>
                <a:rPr lang="en-GB" sz="3600" dirty="0" smtClean="0">
                  <a:solidFill>
                    <a:srgbClr val="00B0F0"/>
                  </a:solidFill>
                  <a:latin typeface="Candara" panose="020E0502030303020204" pitchFamily="34" charset="0"/>
                </a:rPr>
                <a:t>k</a:t>
              </a:r>
              <a:endParaRPr lang="en-GB" sz="3600" dirty="0"/>
            </a:p>
          </p:txBody>
        </p:sp>
        <p:sp>
          <p:nvSpPr>
            <p:cNvPr id="21" name="Rectangle 20"/>
            <p:cNvSpPr/>
            <p:nvPr/>
          </p:nvSpPr>
          <p:spPr>
            <a:xfrm>
              <a:off x="3538708" y="5820389"/>
              <a:ext cx="1343638" cy="646331"/>
            </a:xfrm>
            <a:prstGeom prst="rect">
              <a:avLst/>
            </a:prstGeom>
          </p:spPr>
          <p:txBody>
            <a:bodyPr wrap="none">
              <a:spAutoFit/>
            </a:bodyPr>
            <a:lstStyle/>
            <a:p>
              <a:r>
                <a:rPr lang="en-GB" sz="3600" dirty="0" smtClean="0"/>
                <a:t>Shrie</a:t>
              </a:r>
              <a:r>
                <a:rPr lang="en-GB" sz="3600" dirty="0" smtClean="0">
                  <a:solidFill>
                    <a:srgbClr val="00B0F0"/>
                  </a:solidFill>
                </a:rPr>
                <a:t>k</a:t>
              </a:r>
              <a:endParaRPr lang="en-GB" sz="3600" dirty="0">
                <a:solidFill>
                  <a:srgbClr val="00B0F0"/>
                </a:solidFill>
              </a:endParaRPr>
            </a:p>
          </p:txBody>
        </p:sp>
      </p:grpSp>
    </p:spTree>
    <p:extLst>
      <p:ext uri="{BB962C8B-B14F-4D97-AF65-F5344CB8AC3E}">
        <p14:creationId xmlns:p14="http://schemas.microsoft.com/office/powerpoint/2010/main" val="1920386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22929"/>
            <a:ext cx="10515600" cy="4693024"/>
          </a:xfrm>
        </p:spPr>
        <p:txBody>
          <a:bodyPr>
            <a:normAutofit/>
          </a:bodyPr>
          <a:lstStyle/>
          <a:p>
            <a:r>
              <a:rPr lang="en-GB" sz="3200" b="1" dirty="0">
                <a:latin typeface="Candara" panose="020E0502030303020204" pitchFamily="34" charset="0"/>
              </a:rPr>
              <a:t>Consistent Progression</a:t>
            </a:r>
            <a:r>
              <a:rPr lang="en-GB" sz="3200" dirty="0">
                <a:latin typeface="Candara" panose="020E0502030303020204" pitchFamily="34" charset="0"/>
              </a:rPr>
              <a:t/>
            </a:r>
            <a:br>
              <a:rPr lang="en-GB" sz="3200" dirty="0">
                <a:latin typeface="Candara" panose="020E0502030303020204" pitchFamily="34" charset="0"/>
              </a:rPr>
            </a:br>
            <a:endParaRPr lang="en-GB" sz="3200" dirty="0">
              <a:latin typeface="Candara" panose="020E0502030303020204" pitchFamily="34" charset="0"/>
            </a:endParaRPr>
          </a:p>
          <a:p>
            <a:r>
              <a:rPr lang="en-GB" sz="3200" b="1" dirty="0">
                <a:latin typeface="Candara" panose="020E0502030303020204" pitchFamily="34" charset="0"/>
              </a:rPr>
              <a:t>Interactive &amp; Engaging</a:t>
            </a:r>
            <a:r>
              <a:rPr lang="en-GB" sz="3200" dirty="0">
                <a:latin typeface="Candara" panose="020E0502030303020204" pitchFamily="34" charset="0"/>
              </a:rPr>
              <a:t/>
            </a:r>
            <a:br>
              <a:rPr lang="en-GB" sz="3200" dirty="0">
                <a:latin typeface="Candara" panose="020E0502030303020204" pitchFamily="34" charset="0"/>
              </a:rPr>
            </a:br>
            <a:endParaRPr lang="en-GB" sz="3200" dirty="0">
              <a:latin typeface="Candara" panose="020E0502030303020204" pitchFamily="34" charset="0"/>
            </a:endParaRPr>
          </a:p>
          <a:p>
            <a:r>
              <a:rPr lang="en-GB" sz="3200" b="1" dirty="0">
                <a:latin typeface="Candara" panose="020E0502030303020204" pitchFamily="34" charset="0"/>
              </a:rPr>
              <a:t>Supports Independent Learning</a:t>
            </a:r>
            <a:r>
              <a:rPr lang="en-GB" sz="3200" dirty="0">
                <a:latin typeface="Candara" panose="020E0502030303020204" pitchFamily="34" charset="0"/>
              </a:rPr>
              <a:t/>
            </a:r>
            <a:br>
              <a:rPr lang="en-GB" sz="3200" dirty="0">
                <a:latin typeface="Candara" panose="020E0502030303020204" pitchFamily="34" charset="0"/>
              </a:rPr>
            </a:br>
            <a:endParaRPr lang="en-GB" sz="3200" dirty="0">
              <a:latin typeface="Candara" panose="020E0502030303020204" pitchFamily="34" charset="0"/>
            </a:endParaRPr>
          </a:p>
          <a:p>
            <a:r>
              <a:rPr lang="en-GB" sz="3200" b="1" dirty="0">
                <a:latin typeface="Candara" panose="020E0502030303020204" pitchFamily="34" charset="0"/>
              </a:rPr>
              <a:t>Instant Feedback</a:t>
            </a:r>
            <a:r>
              <a:rPr lang="en-GB" sz="3200" dirty="0">
                <a:latin typeface="Candara" panose="020E0502030303020204" pitchFamily="34" charset="0"/>
              </a:rPr>
              <a:t/>
            </a:r>
            <a:br>
              <a:rPr lang="en-GB" sz="3200" dirty="0">
                <a:latin typeface="Candara" panose="020E0502030303020204" pitchFamily="34" charset="0"/>
              </a:rPr>
            </a:br>
            <a:endParaRPr lang="en-GB" sz="3200" dirty="0">
              <a:latin typeface="Candara" panose="020E0502030303020204" pitchFamily="34" charset="0"/>
            </a:endParaRPr>
          </a:p>
        </p:txBody>
      </p:sp>
      <p:pic>
        <p:nvPicPr>
          <p:cNvPr id="4" name="Picture 3"/>
          <p:cNvPicPr>
            <a:picLocks noChangeAspect="1"/>
          </p:cNvPicPr>
          <p:nvPr/>
        </p:nvPicPr>
        <p:blipFill>
          <a:blip r:embed="rId3"/>
          <a:stretch>
            <a:fillRect/>
          </a:stretch>
        </p:blipFill>
        <p:spPr>
          <a:xfrm>
            <a:off x="2304735" y="135259"/>
            <a:ext cx="7582529" cy="1680094"/>
          </a:xfrm>
          <a:prstGeom prst="rect">
            <a:avLst/>
          </a:prstGeom>
        </p:spPr>
      </p:pic>
      <p:sp>
        <p:nvSpPr>
          <p:cNvPr id="2" name="Rectangle 1">
            <a:extLst>
              <a:ext uri="{FF2B5EF4-FFF2-40B4-BE49-F238E27FC236}">
                <a16:creationId xmlns:a16="http://schemas.microsoft.com/office/drawing/2014/main" id="{F0E9E1E5-B264-4C3A-9E15-02C1FF75159D}"/>
              </a:ext>
            </a:extLst>
          </p:cNvPr>
          <p:cNvSpPr/>
          <p:nvPr/>
        </p:nvSpPr>
        <p:spPr>
          <a:xfrm>
            <a:off x="0" y="57381"/>
            <a:ext cx="1343638" cy="369332"/>
          </a:xfrm>
          <a:prstGeom prst="rect">
            <a:avLst/>
          </a:prstGeom>
        </p:spPr>
        <p:txBody>
          <a:bodyPr wrap="none">
            <a:spAutoFit/>
          </a:bodyPr>
          <a:lstStyle/>
          <a:p>
            <a:r>
              <a:rPr lang="en-US" altLang="en-US" b="1" dirty="0">
                <a:latin typeface="Candara" panose="020E0502030303020204" pitchFamily="34" charset="0"/>
              </a:rPr>
              <a:t>Understand</a:t>
            </a:r>
            <a:endParaRPr lang="en-GB" dirty="0"/>
          </a:p>
        </p:txBody>
      </p:sp>
    </p:spTree>
    <p:extLst>
      <p:ext uri="{BB962C8B-B14F-4D97-AF65-F5344CB8AC3E}">
        <p14:creationId xmlns:p14="http://schemas.microsoft.com/office/powerpoint/2010/main" val="4271310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35422"/>
            <a:ext cx="10515600" cy="5738648"/>
          </a:xfrm>
        </p:spPr>
        <p:txBody>
          <a:bodyPr>
            <a:normAutofit fontScale="92500" lnSpcReduction="20000"/>
          </a:bodyPr>
          <a:lstStyle/>
          <a:p>
            <a:pPr marL="0" indent="0">
              <a:buNone/>
            </a:pPr>
            <a:r>
              <a:rPr lang="en-GB" b="1" dirty="0">
                <a:latin typeface="Candara" panose="020E0502030303020204" pitchFamily="34" charset="0"/>
              </a:rPr>
              <a:t>Better Alignment with Curriculum:</a:t>
            </a:r>
            <a:endParaRPr lang="en-GB" dirty="0">
              <a:latin typeface="Candara" panose="020E0502030303020204" pitchFamily="34" charset="0"/>
            </a:endParaRPr>
          </a:p>
          <a:p>
            <a:r>
              <a:rPr lang="en-GB" dirty="0">
                <a:latin typeface="Candara" panose="020E0502030303020204" pitchFamily="34" charset="0"/>
              </a:rPr>
              <a:t>Aligns more closely with the National Curriculum </a:t>
            </a:r>
          </a:p>
          <a:p>
            <a:r>
              <a:rPr lang="en-GB" dirty="0">
                <a:latin typeface="Candara" panose="020E0502030303020204" pitchFamily="34" charset="0"/>
              </a:rPr>
              <a:t>Learning words and rules suitable for their ability, or their year group expectations. </a:t>
            </a:r>
          </a:p>
          <a:p>
            <a:pPr marL="0" indent="0">
              <a:buNone/>
            </a:pPr>
            <a:r>
              <a:rPr lang="en-GB" b="1" dirty="0">
                <a:latin typeface="Candara" panose="020E0502030303020204" pitchFamily="34" charset="0"/>
              </a:rPr>
              <a:t>Personalised Learning:</a:t>
            </a:r>
            <a:endParaRPr lang="en-GB" dirty="0">
              <a:latin typeface="Candara" panose="020E0502030303020204" pitchFamily="34" charset="0"/>
            </a:endParaRPr>
          </a:p>
          <a:p>
            <a:r>
              <a:rPr lang="en-GB" dirty="0">
                <a:latin typeface="Candara" panose="020E0502030303020204" pitchFamily="34" charset="0"/>
              </a:rPr>
              <a:t>Provides a more individualised approach </a:t>
            </a:r>
          </a:p>
          <a:p>
            <a:r>
              <a:rPr lang="en-GB" dirty="0">
                <a:latin typeface="Candara" panose="020E0502030303020204" pitchFamily="34" charset="0"/>
              </a:rPr>
              <a:t>Allows teachers to tailor spelling lists to the needs of each child based on their progress.</a:t>
            </a:r>
          </a:p>
          <a:p>
            <a:pPr marL="0" indent="0">
              <a:buNone/>
            </a:pPr>
            <a:r>
              <a:rPr lang="en-GB" b="1" dirty="0">
                <a:latin typeface="Candara" panose="020E0502030303020204" pitchFamily="34" charset="0"/>
              </a:rPr>
              <a:t>Increased Engagement:</a:t>
            </a:r>
            <a:endParaRPr lang="en-GB" dirty="0">
              <a:latin typeface="Candara" panose="020E0502030303020204" pitchFamily="34" charset="0"/>
            </a:endParaRPr>
          </a:p>
          <a:p>
            <a:r>
              <a:rPr lang="en-GB" dirty="0">
                <a:latin typeface="Candara" panose="020E0502030303020204" pitchFamily="34" charset="0"/>
              </a:rPr>
              <a:t>The interactive, game-based format helps maintain children’s interest</a:t>
            </a:r>
          </a:p>
          <a:p>
            <a:r>
              <a:rPr lang="en-GB" dirty="0">
                <a:latin typeface="Candara" panose="020E0502030303020204" pitchFamily="34" charset="0"/>
              </a:rPr>
              <a:t>Motivates children to make spelling </a:t>
            </a:r>
            <a:r>
              <a:rPr lang="en-GB" dirty="0" smtClean="0">
                <a:latin typeface="Candara" panose="020E0502030303020204" pitchFamily="34" charset="0"/>
              </a:rPr>
              <a:t>practice </a:t>
            </a:r>
            <a:r>
              <a:rPr lang="en-GB" dirty="0">
                <a:latin typeface="Candara" panose="020E0502030303020204" pitchFamily="34" charset="0"/>
              </a:rPr>
              <a:t>less of a chore.</a:t>
            </a:r>
          </a:p>
          <a:p>
            <a:pPr marL="0" indent="0">
              <a:buNone/>
            </a:pPr>
            <a:r>
              <a:rPr lang="en-GB" b="1" dirty="0">
                <a:latin typeface="Candara" panose="020E0502030303020204" pitchFamily="34" charset="0"/>
              </a:rPr>
              <a:t>Supports Home Learning:</a:t>
            </a:r>
            <a:endParaRPr lang="en-GB" dirty="0">
              <a:latin typeface="Candara" panose="020E0502030303020204" pitchFamily="34" charset="0"/>
            </a:endParaRPr>
          </a:p>
          <a:p>
            <a:r>
              <a:rPr lang="en-GB" dirty="0">
                <a:latin typeface="Candara" panose="020E0502030303020204" pitchFamily="34" charset="0"/>
              </a:rPr>
              <a:t>Online platform makes it easier for children to </a:t>
            </a:r>
            <a:r>
              <a:rPr lang="en-GB" dirty="0" smtClean="0">
                <a:latin typeface="Candara" panose="020E0502030303020204" pitchFamily="34" charset="0"/>
              </a:rPr>
              <a:t>practise </a:t>
            </a:r>
            <a:r>
              <a:rPr lang="en-GB" dirty="0">
                <a:latin typeface="Candara" panose="020E0502030303020204" pitchFamily="34" charset="0"/>
              </a:rPr>
              <a:t>spellings at home</a:t>
            </a:r>
          </a:p>
          <a:p>
            <a:r>
              <a:rPr lang="en-GB" dirty="0">
                <a:latin typeface="Candara" panose="020E0502030303020204" pitchFamily="34" charset="0"/>
              </a:rPr>
              <a:t>Provides parents with clear, accessible tools to support their child.</a:t>
            </a:r>
          </a:p>
          <a:p>
            <a:endParaRPr lang="en-GB" dirty="0">
              <a:latin typeface="Candara" panose="020E0502030303020204" pitchFamily="34" charset="0"/>
            </a:endParaRPr>
          </a:p>
        </p:txBody>
      </p:sp>
      <p:pic>
        <p:nvPicPr>
          <p:cNvPr id="4" name="Picture 3"/>
          <p:cNvPicPr>
            <a:picLocks noChangeAspect="1"/>
          </p:cNvPicPr>
          <p:nvPr/>
        </p:nvPicPr>
        <p:blipFill>
          <a:blip r:embed="rId3"/>
          <a:stretch>
            <a:fillRect/>
          </a:stretch>
        </p:blipFill>
        <p:spPr>
          <a:xfrm>
            <a:off x="8093786" y="-117748"/>
            <a:ext cx="1952019" cy="1952019"/>
          </a:xfrm>
          <a:prstGeom prst="rect">
            <a:avLst/>
          </a:prstGeom>
        </p:spPr>
      </p:pic>
      <p:sp>
        <p:nvSpPr>
          <p:cNvPr id="5" name="Rectangle 4">
            <a:extLst>
              <a:ext uri="{FF2B5EF4-FFF2-40B4-BE49-F238E27FC236}">
                <a16:creationId xmlns:a16="http://schemas.microsoft.com/office/drawing/2014/main" id="{1F00F284-F65E-478F-9EE0-8360C9EAC013}"/>
              </a:ext>
            </a:extLst>
          </p:cNvPr>
          <p:cNvSpPr/>
          <p:nvPr/>
        </p:nvSpPr>
        <p:spPr>
          <a:xfrm>
            <a:off x="0" y="57381"/>
            <a:ext cx="1343638" cy="369332"/>
          </a:xfrm>
          <a:prstGeom prst="rect">
            <a:avLst/>
          </a:prstGeom>
        </p:spPr>
        <p:txBody>
          <a:bodyPr wrap="none">
            <a:spAutoFit/>
          </a:bodyPr>
          <a:lstStyle/>
          <a:p>
            <a:r>
              <a:rPr lang="en-US" altLang="en-US" b="1" dirty="0">
                <a:latin typeface="Candara" panose="020E0502030303020204" pitchFamily="34" charset="0"/>
              </a:rPr>
              <a:t>Understand</a:t>
            </a:r>
            <a:endParaRPr lang="en-GB" dirty="0"/>
          </a:p>
        </p:txBody>
      </p:sp>
    </p:spTree>
    <p:extLst>
      <p:ext uri="{BB962C8B-B14F-4D97-AF65-F5344CB8AC3E}">
        <p14:creationId xmlns:p14="http://schemas.microsoft.com/office/powerpoint/2010/main" val="2241787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ndara" panose="020E0502030303020204" pitchFamily="34" charset="0"/>
              </a:rPr>
              <a:t>Advantages of Spelling Frame</a:t>
            </a:r>
          </a:p>
        </p:txBody>
      </p:sp>
      <p:sp>
        <p:nvSpPr>
          <p:cNvPr id="3" name="Content Placeholder 2"/>
          <p:cNvSpPr>
            <a:spLocks noGrp="1"/>
          </p:cNvSpPr>
          <p:nvPr>
            <p:ph idx="1"/>
          </p:nvPr>
        </p:nvSpPr>
        <p:spPr/>
        <p:txBody>
          <a:bodyPr/>
          <a:lstStyle/>
          <a:p>
            <a:r>
              <a:rPr lang="en-GB" dirty="0"/>
              <a:t>Reads word aloud – pronunciation </a:t>
            </a:r>
          </a:p>
          <a:p>
            <a:r>
              <a:rPr lang="en-GB" dirty="0"/>
              <a:t>Puts it into the context – develops vocabulary</a:t>
            </a:r>
          </a:p>
          <a:p>
            <a:r>
              <a:rPr lang="en-GB" dirty="0"/>
              <a:t>Gives the meaning – understanding </a:t>
            </a:r>
          </a:p>
          <a:p>
            <a:r>
              <a:rPr lang="en-GB" dirty="0"/>
              <a:t>Track scores over time – progress </a:t>
            </a:r>
          </a:p>
          <a:p>
            <a:r>
              <a:rPr lang="en-GB" dirty="0"/>
              <a:t>Earn points – engagement and motivation </a:t>
            </a:r>
          </a:p>
          <a:p>
            <a:r>
              <a:rPr lang="en-GB" dirty="0"/>
              <a:t>Segments the word </a:t>
            </a:r>
          </a:p>
          <a:p>
            <a:r>
              <a:rPr lang="en-GB" dirty="0"/>
              <a:t>Creates a ‘tricky word’ list </a:t>
            </a:r>
          </a:p>
          <a:p>
            <a:r>
              <a:rPr lang="en-GB" dirty="0" smtClean="0"/>
              <a:t>‘</a:t>
            </a:r>
            <a:r>
              <a:rPr lang="en-GB" dirty="0" err="1" smtClean="0"/>
              <a:t>Printables</a:t>
            </a:r>
            <a:r>
              <a:rPr lang="en-GB" dirty="0" smtClean="0"/>
              <a:t>’</a:t>
            </a:r>
            <a:endParaRPr lang="en-GB" dirty="0"/>
          </a:p>
        </p:txBody>
      </p:sp>
      <p:sp>
        <p:nvSpPr>
          <p:cNvPr id="4" name="Rectangle 3">
            <a:extLst>
              <a:ext uri="{FF2B5EF4-FFF2-40B4-BE49-F238E27FC236}">
                <a16:creationId xmlns:a16="http://schemas.microsoft.com/office/drawing/2014/main" id="{B8BC1046-106C-4E28-B256-BE7E186FD63B}"/>
              </a:ext>
            </a:extLst>
          </p:cNvPr>
          <p:cNvSpPr/>
          <p:nvPr/>
        </p:nvSpPr>
        <p:spPr>
          <a:xfrm>
            <a:off x="0" y="57381"/>
            <a:ext cx="1343638" cy="369332"/>
          </a:xfrm>
          <a:prstGeom prst="rect">
            <a:avLst/>
          </a:prstGeom>
        </p:spPr>
        <p:txBody>
          <a:bodyPr wrap="none">
            <a:spAutoFit/>
          </a:bodyPr>
          <a:lstStyle/>
          <a:p>
            <a:r>
              <a:rPr lang="en-US" altLang="en-US" b="1" dirty="0">
                <a:latin typeface="Candara" panose="020E0502030303020204" pitchFamily="34" charset="0"/>
              </a:rPr>
              <a:t>Understand</a:t>
            </a:r>
            <a:endParaRPr lang="en-GB" dirty="0"/>
          </a:p>
        </p:txBody>
      </p:sp>
      <p:pic>
        <p:nvPicPr>
          <p:cNvPr id="6" name="Picture 5">
            <a:extLst>
              <a:ext uri="{FF2B5EF4-FFF2-40B4-BE49-F238E27FC236}">
                <a16:creationId xmlns:a16="http://schemas.microsoft.com/office/drawing/2014/main" id="{BE731362-116D-400B-BB0B-A88A9A9755D9}"/>
              </a:ext>
            </a:extLst>
          </p:cNvPr>
          <p:cNvPicPr>
            <a:picLocks noChangeAspect="1"/>
          </p:cNvPicPr>
          <p:nvPr/>
        </p:nvPicPr>
        <p:blipFill>
          <a:blip r:embed="rId3"/>
          <a:stretch>
            <a:fillRect/>
          </a:stretch>
        </p:blipFill>
        <p:spPr>
          <a:xfrm>
            <a:off x="7730041" y="4393875"/>
            <a:ext cx="4121208" cy="2099000"/>
          </a:xfrm>
          <a:prstGeom prst="rect">
            <a:avLst/>
          </a:prstGeom>
        </p:spPr>
      </p:pic>
    </p:spTree>
    <p:extLst>
      <p:ext uri="{BB962C8B-B14F-4D97-AF65-F5344CB8AC3E}">
        <p14:creationId xmlns:p14="http://schemas.microsoft.com/office/powerpoint/2010/main" val="2090632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ndara" panose="020E0502030303020204" pitchFamily="34" charset="0"/>
              </a:rPr>
              <a:t>Assessment and Spelling Lists </a:t>
            </a:r>
          </a:p>
        </p:txBody>
      </p:sp>
      <p:sp>
        <p:nvSpPr>
          <p:cNvPr id="3" name="Content Placeholder 2"/>
          <p:cNvSpPr>
            <a:spLocks noGrp="1"/>
          </p:cNvSpPr>
          <p:nvPr>
            <p:ph idx="1"/>
          </p:nvPr>
        </p:nvSpPr>
        <p:spPr>
          <a:xfrm>
            <a:off x="752139" y="1690688"/>
            <a:ext cx="7365402" cy="4351338"/>
          </a:xfrm>
        </p:spPr>
        <p:txBody>
          <a:bodyPr/>
          <a:lstStyle/>
          <a:p>
            <a:r>
              <a:rPr lang="en-GB" dirty="0"/>
              <a:t>Termly </a:t>
            </a:r>
            <a:r>
              <a:rPr lang="en-GB" dirty="0" err="1"/>
              <a:t>SPaG</a:t>
            </a:r>
            <a:r>
              <a:rPr lang="en-GB" dirty="0"/>
              <a:t> assessments </a:t>
            </a:r>
          </a:p>
          <a:p>
            <a:r>
              <a:rPr lang="en-US" dirty="0"/>
              <a:t>Ongoing assessment through writing </a:t>
            </a:r>
          </a:p>
          <a:p>
            <a:endParaRPr lang="en-US" dirty="0"/>
          </a:p>
          <a:p>
            <a:endParaRPr lang="en-US" dirty="0"/>
          </a:p>
          <a:p>
            <a:r>
              <a:rPr lang="en-US" dirty="0"/>
              <a:t>Based on children’s abilities </a:t>
            </a:r>
            <a:r>
              <a:rPr lang="en-US" b="1" dirty="0"/>
              <a:t>not</a:t>
            </a:r>
            <a:r>
              <a:rPr lang="en-US" dirty="0"/>
              <a:t> their age</a:t>
            </a:r>
          </a:p>
          <a:p>
            <a:r>
              <a:rPr lang="en-US" dirty="0"/>
              <a:t>Spellings are in line with the National Curriculum</a:t>
            </a:r>
          </a:p>
          <a:p>
            <a:endParaRPr lang="en-US" dirty="0"/>
          </a:p>
        </p:txBody>
      </p:sp>
      <p:sp>
        <p:nvSpPr>
          <p:cNvPr id="4" name="Rectangle 3">
            <a:extLst>
              <a:ext uri="{FF2B5EF4-FFF2-40B4-BE49-F238E27FC236}">
                <a16:creationId xmlns:a16="http://schemas.microsoft.com/office/drawing/2014/main" id="{56A2E35D-083D-4170-9005-B4D37EFB1FD8}"/>
              </a:ext>
            </a:extLst>
          </p:cNvPr>
          <p:cNvSpPr/>
          <p:nvPr/>
        </p:nvSpPr>
        <p:spPr>
          <a:xfrm>
            <a:off x="10729" y="-4207"/>
            <a:ext cx="827471" cy="369332"/>
          </a:xfrm>
          <a:prstGeom prst="rect">
            <a:avLst/>
          </a:prstGeom>
        </p:spPr>
        <p:txBody>
          <a:bodyPr wrap="none">
            <a:spAutoFit/>
          </a:bodyPr>
          <a:lstStyle/>
          <a:p>
            <a:r>
              <a:rPr lang="en-US" altLang="en-US" b="1" dirty="0">
                <a:latin typeface="Candara" panose="020E0502030303020204" pitchFamily="34" charset="0"/>
              </a:rPr>
              <a:t>Clarify</a:t>
            </a:r>
            <a:endParaRPr lang="en-GB" dirty="0"/>
          </a:p>
        </p:txBody>
      </p:sp>
      <p:pic>
        <p:nvPicPr>
          <p:cNvPr id="5" name="Picture 4">
            <a:extLst>
              <a:ext uri="{FF2B5EF4-FFF2-40B4-BE49-F238E27FC236}">
                <a16:creationId xmlns:a16="http://schemas.microsoft.com/office/drawing/2014/main" id="{8E2B32FD-991A-4C3E-8BB3-42FF94E5227A}"/>
              </a:ext>
            </a:extLst>
          </p:cNvPr>
          <p:cNvPicPr>
            <a:picLocks noChangeAspect="1"/>
          </p:cNvPicPr>
          <p:nvPr/>
        </p:nvPicPr>
        <p:blipFill>
          <a:blip r:embed="rId3"/>
          <a:stretch>
            <a:fillRect/>
          </a:stretch>
        </p:blipFill>
        <p:spPr>
          <a:xfrm>
            <a:off x="8735210" y="363225"/>
            <a:ext cx="2779955" cy="3301197"/>
          </a:xfrm>
          <a:prstGeom prst="rect">
            <a:avLst/>
          </a:prstGeom>
        </p:spPr>
      </p:pic>
      <p:sp>
        <p:nvSpPr>
          <p:cNvPr id="6" name="Rectangle 5">
            <a:extLst>
              <a:ext uri="{FF2B5EF4-FFF2-40B4-BE49-F238E27FC236}">
                <a16:creationId xmlns:a16="http://schemas.microsoft.com/office/drawing/2014/main" id="{5DD516BC-1C6C-46D1-9179-F9E99B497D48}"/>
              </a:ext>
            </a:extLst>
          </p:cNvPr>
          <p:cNvSpPr/>
          <p:nvPr/>
        </p:nvSpPr>
        <p:spPr>
          <a:xfrm>
            <a:off x="838200" y="1286818"/>
            <a:ext cx="1733167" cy="461665"/>
          </a:xfrm>
          <a:prstGeom prst="rect">
            <a:avLst/>
          </a:prstGeom>
        </p:spPr>
        <p:txBody>
          <a:bodyPr wrap="none">
            <a:spAutoFit/>
          </a:bodyPr>
          <a:lstStyle/>
          <a:p>
            <a:r>
              <a:rPr lang="en-GB" sz="2400" u="sng" dirty="0">
                <a:latin typeface="Candara" panose="020E0502030303020204" pitchFamily="34" charset="0"/>
              </a:rPr>
              <a:t>Assessment</a:t>
            </a:r>
            <a:endParaRPr lang="en-GB" sz="2400" u="sng" dirty="0"/>
          </a:p>
        </p:txBody>
      </p:sp>
      <p:sp>
        <p:nvSpPr>
          <p:cNvPr id="7" name="Rectangle 6">
            <a:extLst>
              <a:ext uri="{FF2B5EF4-FFF2-40B4-BE49-F238E27FC236}">
                <a16:creationId xmlns:a16="http://schemas.microsoft.com/office/drawing/2014/main" id="{8CFE437D-08BA-4D1B-9E71-4BFC721D7D19}"/>
              </a:ext>
            </a:extLst>
          </p:cNvPr>
          <p:cNvSpPr/>
          <p:nvPr/>
        </p:nvSpPr>
        <p:spPr>
          <a:xfrm>
            <a:off x="913504" y="3202757"/>
            <a:ext cx="1933543" cy="461665"/>
          </a:xfrm>
          <a:prstGeom prst="rect">
            <a:avLst/>
          </a:prstGeom>
        </p:spPr>
        <p:txBody>
          <a:bodyPr wrap="none">
            <a:spAutoFit/>
          </a:bodyPr>
          <a:lstStyle/>
          <a:p>
            <a:r>
              <a:rPr lang="en-GB" sz="2400" u="sng" dirty="0">
                <a:latin typeface="Candara" panose="020E0502030303020204" pitchFamily="34" charset="0"/>
              </a:rPr>
              <a:t>Spelling Lists </a:t>
            </a:r>
            <a:endParaRPr lang="en-GB" sz="2400" u="sng" dirty="0"/>
          </a:p>
        </p:txBody>
      </p:sp>
      <p:pic>
        <p:nvPicPr>
          <p:cNvPr id="8" name="Picture 7">
            <a:extLst>
              <a:ext uri="{FF2B5EF4-FFF2-40B4-BE49-F238E27FC236}">
                <a16:creationId xmlns:a16="http://schemas.microsoft.com/office/drawing/2014/main" id="{E1DA63E4-19F2-462C-8483-89B1F3457ABE}"/>
              </a:ext>
            </a:extLst>
          </p:cNvPr>
          <p:cNvPicPr>
            <a:picLocks noChangeAspect="1"/>
          </p:cNvPicPr>
          <p:nvPr/>
        </p:nvPicPr>
        <p:blipFill>
          <a:blip r:embed="rId4"/>
          <a:stretch>
            <a:fillRect/>
          </a:stretch>
        </p:blipFill>
        <p:spPr>
          <a:xfrm>
            <a:off x="8453045" y="4033754"/>
            <a:ext cx="3344284" cy="2324965"/>
          </a:xfrm>
          <a:prstGeom prst="rect">
            <a:avLst/>
          </a:prstGeom>
        </p:spPr>
      </p:pic>
    </p:spTree>
    <p:extLst>
      <p:ext uri="{BB962C8B-B14F-4D97-AF65-F5344CB8AC3E}">
        <p14:creationId xmlns:p14="http://schemas.microsoft.com/office/powerpoint/2010/main" val="1431995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ndara" panose="020E0502030303020204" pitchFamily="34" charset="0"/>
              </a:rPr>
              <a:t>Recommendation for practise </a:t>
            </a:r>
          </a:p>
        </p:txBody>
      </p:sp>
      <p:sp>
        <p:nvSpPr>
          <p:cNvPr id="3" name="Content Placeholder 2"/>
          <p:cNvSpPr>
            <a:spLocks noGrp="1"/>
          </p:cNvSpPr>
          <p:nvPr>
            <p:ph idx="1"/>
          </p:nvPr>
        </p:nvSpPr>
        <p:spPr>
          <a:xfrm>
            <a:off x="8023685" y="1952624"/>
            <a:ext cx="4082669" cy="4351338"/>
          </a:xfrm>
        </p:spPr>
        <p:txBody>
          <a:bodyPr>
            <a:normAutofit/>
          </a:bodyPr>
          <a:lstStyle/>
          <a:p>
            <a:pPr marL="514350" indent="-514350">
              <a:buFont typeface="+mj-lt"/>
              <a:buAutoNum type="arabicPeriod"/>
            </a:pPr>
            <a:r>
              <a:rPr lang="en-US" sz="2600" dirty="0"/>
              <a:t>Segment- introduces in context</a:t>
            </a:r>
          </a:p>
          <a:p>
            <a:pPr marL="514350" indent="-514350">
              <a:buFont typeface="+mj-lt"/>
              <a:buAutoNum type="arabicPeriod"/>
            </a:pPr>
            <a:r>
              <a:rPr lang="en-US" sz="2600" dirty="0"/>
              <a:t>Spelling Tiles- deeper understanding </a:t>
            </a:r>
          </a:p>
          <a:p>
            <a:pPr marL="514350" indent="-514350">
              <a:buFont typeface="+mj-lt"/>
              <a:buAutoNum type="arabicPeriod"/>
            </a:pPr>
            <a:r>
              <a:rPr lang="en-US" sz="2600" dirty="0"/>
              <a:t>Games- engage </a:t>
            </a:r>
            <a:r>
              <a:rPr lang="en-US" sz="2600" dirty="0" smtClean="0"/>
              <a:t>and motivate children </a:t>
            </a:r>
            <a:endParaRPr lang="en-US" sz="2600" dirty="0"/>
          </a:p>
          <a:p>
            <a:pPr marL="514350" indent="-514350">
              <a:buFont typeface="+mj-lt"/>
              <a:buAutoNum type="arabicPeriod"/>
            </a:pPr>
            <a:r>
              <a:rPr lang="en-US" sz="2600" dirty="0" smtClean="0"/>
              <a:t>Practice - </a:t>
            </a:r>
            <a:r>
              <a:rPr lang="en-US" sz="2600" dirty="0" err="1" smtClean="0"/>
              <a:t>practise</a:t>
            </a:r>
            <a:r>
              <a:rPr lang="en-US" sz="2600" dirty="0" smtClean="0"/>
              <a:t> </a:t>
            </a:r>
            <a:r>
              <a:rPr lang="en-US" sz="2600" dirty="0"/>
              <a:t>in the testing style  </a:t>
            </a:r>
          </a:p>
        </p:txBody>
      </p:sp>
      <p:pic>
        <p:nvPicPr>
          <p:cNvPr id="5" name="Picture 4"/>
          <p:cNvPicPr>
            <a:picLocks noChangeAspect="1"/>
          </p:cNvPicPr>
          <p:nvPr/>
        </p:nvPicPr>
        <p:blipFill>
          <a:blip r:embed="rId3"/>
          <a:stretch>
            <a:fillRect/>
          </a:stretch>
        </p:blipFill>
        <p:spPr>
          <a:xfrm>
            <a:off x="16635" y="1423988"/>
            <a:ext cx="8055857" cy="4672012"/>
          </a:xfrm>
          <a:prstGeom prst="rect">
            <a:avLst/>
          </a:prstGeom>
        </p:spPr>
      </p:pic>
      <p:sp>
        <p:nvSpPr>
          <p:cNvPr id="6" name="TextBox 5"/>
          <p:cNvSpPr txBox="1"/>
          <p:nvPr/>
        </p:nvSpPr>
        <p:spPr>
          <a:xfrm>
            <a:off x="1438275" y="1952625"/>
            <a:ext cx="657225" cy="584775"/>
          </a:xfrm>
          <a:prstGeom prst="rect">
            <a:avLst/>
          </a:prstGeom>
          <a:noFill/>
        </p:spPr>
        <p:txBody>
          <a:bodyPr wrap="square" rtlCol="0">
            <a:spAutoFit/>
          </a:bodyPr>
          <a:lstStyle/>
          <a:p>
            <a:r>
              <a:rPr lang="en-GB" sz="3200" dirty="0">
                <a:latin typeface="Candara" panose="020E0502030303020204" pitchFamily="34" charset="0"/>
              </a:rPr>
              <a:t>1</a:t>
            </a:r>
          </a:p>
        </p:txBody>
      </p:sp>
      <p:sp>
        <p:nvSpPr>
          <p:cNvPr id="9" name="TextBox 8"/>
          <p:cNvSpPr txBox="1"/>
          <p:nvPr/>
        </p:nvSpPr>
        <p:spPr>
          <a:xfrm>
            <a:off x="3943350" y="1952625"/>
            <a:ext cx="657225" cy="584775"/>
          </a:xfrm>
          <a:prstGeom prst="rect">
            <a:avLst/>
          </a:prstGeom>
          <a:noFill/>
        </p:spPr>
        <p:txBody>
          <a:bodyPr wrap="square" rtlCol="0">
            <a:spAutoFit/>
          </a:bodyPr>
          <a:lstStyle/>
          <a:p>
            <a:r>
              <a:rPr lang="en-GB" sz="3200" dirty="0">
                <a:latin typeface="Candara" panose="020E0502030303020204" pitchFamily="34" charset="0"/>
              </a:rPr>
              <a:t>2</a:t>
            </a:r>
          </a:p>
        </p:txBody>
      </p:sp>
      <p:sp>
        <p:nvSpPr>
          <p:cNvPr id="10" name="TextBox 9"/>
          <p:cNvSpPr txBox="1"/>
          <p:nvPr/>
        </p:nvSpPr>
        <p:spPr>
          <a:xfrm>
            <a:off x="3699315" y="3708906"/>
            <a:ext cx="657225" cy="584775"/>
          </a:xfrm>
          <a:prstGeom prst="rect">
            <a:avLst/>
          </a:prstGeom>
          <a:noFill/>
        </p:spPr>
        <p:txBody>
          <a:bodyPr wrap="square" rtlCol="0">
            <a:spAutoFit/>
          </a:bodyPr>
          <a:lstStyle/>
          <a:p>
            <a:r>
              <a:rPr lang="en-GB" sz="3200" dirty="0">
                <a:latin typeface="Candara" panose="020E0502030303020204" pitchFamily="34" charset="0"/>
              </a:rPr>
              <a:t>3</a:t>
            </a:r>
          </a:p>
        </p:txBody>
      </p:sp>
      <p:sp>
        <p:nvSpPr>
          <p:cNvPr id="11" name="&quot;No&quot; Symbol 10"/>
          <p:cNvSpPr/>
          <p:nvPr/>
        </p:nvSpPr>
        <p:spPr>
          <a:xfrm>
            <a:off x="6859788" y="2444101"/>
            <a:ext cx="704850" cy="610899"/>
          </a:xfrm>
          <a:prstGeom prst="noSmoking">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TextBox 11"/>
          <p:cNvSpPr txBox="1"/>
          <p:nvPr/>
        </p:nvSpPr>
        <p:spPr>
          <a:xfrm>
            <a:off x="6250870" y="1952624"/>
            <a:ext cx="657225" cy="584775"/>
          </a:xfrm>
          <a:prstGeom prst="rect">
            <a:avLst/>
          </a:prstGeom>
          <a:noFill/>
        </p:spPr>
        <p:txBody>
          <a:bodyPr wrap="square" rtlCol="0">
            <a:spAutoFit/>
          </a:bodyPr>
          <a:lstStyle/>
          <a:p>
            <a:r>
              <a:rPr lang="en-US" sz="3200" dirty="0">
                <a:latin typeface="Candara" panose="020E0502030303020204" pitchFamily="34" charset="0"/>
              </a:rPr>
              <a:t>4</a:t>
            </a:r>
            <a:endParaRPr lang="en-GB" sz="3200" dirty="0">
              <a:latin typeface="Candara" panose="020E0502030303020204" pitchFamily="34" charset="0"/>
            </a:endParaRPr>
          </a:p>
        </p:txBody>
      </p:sp>
      <p:sp>
        <p:nvSpPr>
          <p:cNvPr id="4" name="Rectangle 3">
            <a:extLst>
              <a:ext uri="{FF2B5EF4-FFF2-40B4-BE49-F238E27FC236}">
                <a16:creationId xmlns:a16="http://schemas.microsoft.com/office/drawing/2014/main" id="{2DECC5B6-0B2C-471C-AD33-C5434F757456}"/>
              </a:ext>
            </a:extLst>
          </p:cNvPr>
          <p:cNvSpPr/>
          <p:nvPr/>
        </p:nvSpPr>
        <p:spPr>
          <a:xfrm>
            <a:off x="111162" y="72821"/>
            <a:ext cx="944489" cy="369332"/>
          </a:xfrm>
          <a:prstGeom prst="rect">
            <a:avLst/>
          </a:prstGeom>
        </p:spPr>
        <p:txBody>
          <a:bodyPr wrap="none">
            <a:spAutoFit/>
          </a:bodyPr>
          <a:lstStyle/>
          <a:p>
            <a:r>
              <a:rPr lang="en-US" altLang="en-US" b="1" dirty="0">
                <a:latin typeface="Candara" panose="020E0502030303020204" pitchFamily="34" charset="0"/>
              </a:rPr>
              <a:t>Provide</a:t>
            </a:r>
            <a:endParaRPr lang="en-GB" dirty="0"/>
          </a:p>
        </p:txBody>
      </p:sp>
    </p:spTree>
    <p:extLst>
      <p:ext uri="{BB962C8B-B14F-4D97-AF65-F5344CB8AC3E}">
        <p14:creationId xmlns:p14="http://schemas.microsoft.com/office/powerpoint/2010/main" val="173385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6233" y="2538170"/>
            <a:ext cx="10515600" cy="1325563"/>
          </a:xfrm>
        </p:spPr>
        <p:txBody>
          <a:bodyPr/>
          <a:lstStyle/>
          <a:p>
            <a:pPr algn="ctr"/>
            <a:r>
              <a:rPr lang="en-US" dirty="0">
                <a:latin typeface="Candara" panose="020E0502030303020204" pitchFamily="34" charset="0"/>
              </a:rPr>
              <a:t>H</a:t>
            </a:r>
            <a:r>
              <a:rPr lang="en-GB" dirty="0">
                <a:latin typeface="Candara" panose="020E0502030303020204" pitchFamily="34" charset="0"/>
              </a:rPr>
              <a:t>ow to use and the features available…</a:t>
            </a:r>
            <a:br>
              <a:rPr lang="en-GB" dirty="0">
                <a:latin typeface="Candara" panose="020E0502030303020204" pitchFamily="34" charset="0"/>
              </a:rPr>
            </a:br>
            <a:r>
              <a:rPr lang="en-GB" sz="2000" dirty="0">
                <a:latin typeface="Candara" panose="020E0502030303020204" pitchFamily="34" charset="0"/>
              </a:rPr>
              <a:t>Spelling Frame Tutorial</a:t>
            </a:r>
            <a:endParaRPr lang="en-GB" dirty="0">
              <a:latin typeface="Candara" panose="020E0502030303020204" pitchFamily="34" charset="0"/>
            </a:endParaRPr>
          </a:p>
        </p:txBody>
      </p:sp>
      <p:sp>
        <p:nvSpPr>
          <p:cNvPr id="4" name="Rectangle 3">
            <a:extLst>
              <a:ext uri="{FF2B5EF4-FFF2-40B4-BE49-F238E27FC236}">
                <a16:creationId xmlns:a16="http://schemas.microsoft.com/office/drawing/2014/main" id="{2DECC5B6-0B2C-471C-AD33-C5434F757456}"/>
              </a:ext>
            </a:extLst>
          </p:cNvPr>
          <p:cNvSpPr/>
          <p:nvPr/>
        </p:nvSpPr>
        <p:spPr>
          <a:xfrm>
            <a:off x="111162" y="72821"/>
            <a:ext cx="944489" cy="369332"/>
          </a:xfrm>
          <a:prstGeom prst="rect">
            <a:avLst/>
          </a:prstGeom>
        </p:spPr>
        <p:txBody>
          <a:bodyPr wrap="none">
            <a:spAutoFit/>
          </a:bodyPr>
          <a:lstStyle/>
          <a:p>
            <a:r>
              <a:rPr lang="en-US" altLang="en-US" b="1" dirty="0">
                <a:latin typeface="Candara" panose="020E0502030303020204" pitchFamily="34" charset="0"/>
              </a:rPr>
              <a:t>Provide</a:t>
            </a:r>
            <a:endParaRPr lang="en-GB" dirty="0"/>
          </a:p>
        </p:txBody>
      </p:sp>
    </p:spTree>
    <p:extLst>
      <p:ext uri="{BB962C8B-B14F-4D97-AF65-F5344CB8AC3E}">
        <p14:creationId xmlns:p14="http://schemas.microsoft.com/office/powerpoint/2010/main" val="1768692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ECC5B6-0B2C-471C-AD33-C5434F757456}"/>
              </a:ext>
            </a:extLst>
          </p:cNvPr>
          <p:cNvSpPr/>
          <p:nvPr/>
        </p:nvSpPr>
        <p:spPr>
          <a:xfrm>
            <a:off x="111162" y="72821"/>
            <a:ext cx="1369286" cy="523220"/>
          </a:xfrm>
          <a:prstGeom prst="rect">
            <a:avLst/>
          </a:prstGeom>
        </p:spPr>
        <p:txBody>
          <a:bodyPr wrap="none">
            <a:spAutoFit/>
          </a:bodyPr>
          <a:lstStyle/>
          <a:p>
            <a:r>
              <a:rPr lang="en-US" altLang="en-US" sz="2800" b="1" dirty="0">
                <a:latin typeface="Candara" panose="020E0502030303020204" pitchFamily="34" charset="0"/>
              </a:rPr>
              <a:t>Provide</a:t>
            </a:r>
            <a:endParaRPr lang="en-GB" sz="2800" dirty="0"/>
          </a:p>
        </p:txBody>
      </p:sp>
      <p:sp>
        <p:nvSpPr>
          <p:cNvPr id="5" name="Title 4">
            <a:extLst>
              <a:ext uri="{FF2B5EF4-FFF2-40B4-BE49-F238E27FC236}">
                <a16:creationId xmlns:a16="http://schemas.microsoft.com/office/drawing/2014/main" id="{5439BE1B-CDA2-4BCA-9F99-34AB548729E1}"/>
              </a:ext>
            </a:extLst>
          </p:cNvPr>
          <p:cNvSpPr>
            <a:spLocks noGrp="1"/>
          </p:cNvSpPr>
          <p:nvPr>
            <p:ph type="title"/>
          </p:nvPr>
        </p:nvSpPr>
        <p:spPr>
          <a:xfrm>
            <a:off x="111162" y="504974"/>
            <a:ext cx="10515600" cy="1325563"/>
          </a:xfrm>
        </p:spPr>
        <p:txBody>
          <a:bodyPr>
            <a:normAutofit/>
          </a:bodyPr>
          <a:lstStyle/>
          <a:p>
            <a:r>
              <a:rPr lang="en-US" sz="4000" dirty="0">
                <a:latin typeface="Candara" panose="020E0502030303020204" pitchFamily="34" charset="0"/>
              </a:rPr>
              <a:t>Additional ways to support.. </a:t>
            </a:r>
            <a:endParaRPr lang="en-GB" sz="4000" dirty="0">
              <a:latin typeface="Candara" panose="020E0502030303020204" pitchFamily="34" charset="0"/>
            </a:endParaRPr>
          </a:p>
        </p:txBody>
      </p:sp>
      <p:sp>
        <p:nvSpPr>
          <p:cNvPr id="6" name="TextBox 5">
            <a:extLst>
              <a:ext uri="{FF2B5EF4-FFF2-40B4-BE49-F238E27FC236}">
                <a16:creationId xmlns:a16="http://schemas.microsoft.com/office/drawing/2014/main" id="{618801CC-EEB2-482B-B4AF-8EADC0F748EB}"/>
              </a:ext>
            </a:extLst>
          </p:cNvPr>
          <p:cNvSpPr txBox="1"/>
          <p:nvPr/>
        </p:nvSpPr>
        <p:spPr>
          <a:xfrm>
            <a:off x="268941" y="1593869"/>
            <a:ext cx="10617798" cy="5693866"/>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Candara" panose="020E0502030303020204" pitchFamily="34" charset="0"/>
              </a:rPr>
              <a:t>Printing lists </a:t>
            </a:r>
          </a:p>
          <a:p>
            <a:pPr marL="457200" indent="-457200">
              <a:buFont typeface="Arial" panose="020B0604020202020204" pitchFamily="34" charset="0"/>
              <a:buChar char="•"/>
            </a:pPr>
            <a:r>
              <a:rPr lang="en-US" sz="2800" dirty="0">
                <a:latin typeface="Candara" panose="020E0502030303020204" pitchFamily="34" charset="0"/>
              </a:rPr>
              <a:t>Use spellings to </a:t>
            </a:r>
            <a:r>
              <a:rPr lang="en-US" sz="2800" dirty="0" err="1" smtClean="0">
                <a:latin typeface="Candara" panose="020E0502030303020204" pitchFamily="34" charset="0"/>
              </a:rPr>
              <a:t>practise</a:t>
            </a:r>
            <a:r>
              <a:rPr lang="en-US" sz="2800" dirty="0" smtClean="0">
                <a:latin typeface="Candara" panose="020E0502030303020204" pitchFamily="34" charset="0"/>
              </a:rPr>
              <a:t> </a:t>
            </a:r>
            <a:r>
              <a:rPr lang="en-US" sz="2800" dirty="0">
                <a:latin typeface="Candara" panose="020E0502030303020204" pitchFamily="34" charset="0"/>
              </a:rPr>
              <a:t>handwriting </a:t>
            </a:r>
          </a:p>
          <a:p>
            <a:pPr marL="457200" indent="-457200">
              <a:buFont typeface="Arial" panose="020B0604020202020204" pitchFamily="34" charset="0"/>
              <a:buChar char="•"/>
            </a:pPr>
            <a:r>
              <a:rPr lang="en-US" sz="2800" dirty="0">
                <a:latin typeface="Candara" panose="020E0502030303020204" pitchFamily="34" charset="0"/>
              </a:rPr>
              <a:t>Encourage regular </a:t>
            </a:r>
            <a:r>
              <a:rPr lang="en-US" sz="2800" dirty="0" err="1" smtClean="0">
                <a:latin typeface="Candara" panose="020E0502030303020204" pitchFamily="34" charset="0"/>
              </a:rPr>
              <a:t>practise</a:t>
            </a:r>
            <a:r>
              <a:rPr lang="en-US" sz="2800" dirty="0" smtClean="0">
                <a:latin typeface="Candara" panose="020E0502030303020204" pitchFamily="34" charset="0"/>
              </a:rPr>
              <a:t> </a:t>
            </a:r>
            <a:endParaRPr lang="en-US" sz="2800" dirty="0">
              <a:latin typeface="Candara" panose="020E0502030303020204" pitchFamily="34" charset="0"/>
            </a:endParaRPr>
          </a:p>
          <a:p>
            <a:pPr marL="457200" indent="-457200">
              <a:buFont typeface="Arial" panose="020B0604020202020204" pitchFamily="34" charset="0"/>
              <a:buChar char="•"/>
            </a:pPr>
            <a:r>
              <a:rPr lang="en-US" sz="2800" dirty="0">
                <a:latin typeface="Candara" panose="020E0502030303020204" pitchFamily="34" charset="0"/>
              </a:rPr>
              <a:t>Use positive language to encourage </a:t>
            </a:r>
            <a:r>
              <a:rPr lang="en-US" sz="2800" dirty="0" smtClean="0">
                <a:latin typeface="Candara" panose="020E0502030303020204" pitchFamily="34" charset="0"/>
              </a:rPr>
              <a:t>your child to actively engage with their spellings</a:t>
            </a:r>
            <a:endParaRPr lang="en-US" sz="2800" dirty="0">
              <a:latin typeface="Candara" panose="020E0502030303020204" pitchFamily="34" charset="0"/>
            </a:endParaRPr>
          </a:p>
          <a:p>
            <a:r>
              <a:rPr lang="en-US" sz="2800" dirty="0">
                <a:latin typeface="Candara" panose="020E0502030303020204" pitchFamily="34" charset="0"/>
              </a:rPr>
              <a:t> </a:t>
            </a:r>
          </a:p>
          <a:p>
            <a:r>
              <a:rPr lang="en-US" sz="2800" u="sng" dirty="0">
                <a:latin typeface="Candara" panose="020E0502030303020204" pitchFamily="34" charset="0"/>
              </a:rPr>
              <a:t>Challenge </a:t>
            </a:r>
          </a:p>
          <a:p>
            <a:pPr marL="285750" indent="-285750">
              <a:buFontTx/>
              <a:buChar char="-"/>
            </a:pPr>
            <a:r>
              <a:rPr lang="en-US" sz="2800" dirty="0">
                <a:latin typeface="Candara" panose="020E0502030303020204" pitchFamily="34" charset="0"/>
              </a:rPr>
              <a:t>Use in a sentence </a:t>
            </a:r>
          </a:p>
          <a:p>
            <a:pPr marL="285750" indent="-285750">
              <a:buFontTx/>
              <a:buChar char="-"/>
            </a:pPr>
            <a:r>
              <a:rPr lang="en-US" sz="2800" dirty="0">
                <a:latin typeface="Candara" panose="020E0502030303020204" pitchFamily="34" charset="0"/>
              </a:rPr>
              <a:t>Explain the spelling rule or pattern to a family member </a:t>
            </a:r>
          </a:p>
          <a:p>
            <a:pPr marL="285750" indent="-285750">
              <a:buFontTx/>
              <a:buChar char="-"/>
            </a:pPr>
            <a:r>
              <a:rPr lang="en-US" sz="2800" dirty="0">
                <a:latin typeface="Candara" panose="020E0502030303020204" pitchFamily="34" charset="0"/>
              </a:rPr>
              <a:t>Create a game e.g. </a:t>
            </a:r>
            <a:r>
              <a:rPr lang="en-US" sz="2800" dirty="0" err="1">
                <a:latin typeface="Candara" panose="020E0502030303020204" pitchFamily="34" charset="0"/>
              </a:rPr>
              <a:t>wordsearch</a:t>
            </a:r>
            <a:r>
              <a:rPr lang="en-US" sz="2800" dirty="0">
                <a:latin typeface="Candara" panose="020E0502030303020204" pitchFamily="34" charset="0"/>
              </a:rPr>
              <a:t>, boggle </a:t>
            </a:r>
          </a:p>
          <a:p>
            <a:pPr marL="285750" indent="-285750">
              <a:buFontTx/>
              <a:buChar char="-"/>
            </a:pPr>
            <a:r>
              <a:rPr lang="en-US" sz="2800" dirty="0">
                <a:latin typeface="Candara" panose="020E0502030303020204" pitchFamily="34" charset="0"/>
              </a:rPr>
              <a:t>Write the word in different forms e.g. </a:t>
            </a:r>
            <a:r>
              <a:rPr lang="en-GB" sz="2800" b="1" dirty="0">
                <a:latin typeface="Candara" panose="020E0502030303020204" pitchFamily="34" charset="0"/>
              </a:rPr>
              <a:t>past tense</a:t>
            </a:r>
            <a:r>
              <a:rPr lang="en-GB" sz="2800" dirty="0">
                <a:latin typeface="Candara" panose="020E0502030303020204" pitchFamily="34" charset="0"/>
              </a:rPr>
              <a:t>, </a:t>
            </a:r>
            <a:r>
              <a:rPr lang="en-GB" sz="2800" b="1" dirty="0">
                <a:latin typeface="Candara" panose="020E0502030303020204" pitchFamily="34" charset="0"/>
              </a:rPr>
              <a:t>plural</a:t>
            </a:r>
            <a:r>
              <a:rPr lang="en-GB" sz="2800" dirty="0">
                <a:latin typeface="Candara" panose="020E0502030303020204" pitchFamily="34" charset="0"/>
              </a:rPr>
              <a:t>, </a:t>
            </a:r>
            <a:r>
              <a:rPr lang="en-GB" sz="2800" b="1" dirty="0">
                <a:latin typeface="Candara" panose="020E0502030303020204" pitchFamily="34" charset="0"/>
              </a:rPr>
              <a:t>adverb</a:t>
            </a:r>
          </a:p>
          <a:p>
            <a:pPr marL="285750" indent="-285750">
              <a:buFontTx/>
              <a:buChar char="-"/>
            </a:pPr>
            <a:endParaRPr lang="en-GB" sz="2800" b="1" dirty="0">
              <a:latin typeface="Candara" panose="020E0502030303020204" pitchFamily="34" charset="0"/>
            </a:endParaRPr>
          </a:p>
          <a:p>
            <a:pPr marL="285750" indent="-285750">
              <a:buFontTx/>
              <a:buChar char="-"/>
            </a:pPr>
            <a:endParaRPr lang="en-US" sz="2800" dirty="0">
              <a:latin typeface="Candara" panose="020E0502030303020204" pitchFamily="34" charset="0"/>
            </a:endParaRPr>
          </a:p>
        </p:txBody>
      </p:sp>
      <p:pic>
        <p:nvPicPr>
          <p:cNvPr id="8" name="Picture 7">
            <a:extLst>
              <a:ext uri="{FF2B5EF4-FFF2-40B4-BE49-F238E27FC236}">
                <a16:creationId xmlns:a16="http://schemas.microsoft.com/office/drawing/2014/main" id="{B191B1CB-0A72-4097-8C74-15A0A6AA1E62}"/>
              </a:ext>
            </a:extLst>
          </p:cNvPr>
          <p:cNvPicPr>
            <a:picLocks noChangeAspect="1"/>
          </p:cNvPicPr>
          <p:nvPr/>
        </p:nvPicPr>
        <p:blipFill>
          <a:blip r:embed="rId3"/>
          <a:stretch>
            <a:fillRect/>
          </a:stretch>
        </p:blipFill>
        <p:spPr>
          <a:xfrm>
            <a:off x="9042860" y="3908418"/>
            <a:ext cx="2724094" cy="1739328"/>
          </a:xfrm>
          <a:prstGeom prst="rect">
            <a:avLst/>
          </a:prstGeom>
        </p:spPr>
      </p:pic>
    </p:spTree>
    <p:extLst>
      <p:ext uri="{BB962C8B-B14F-4D97-AF65-F5344CB8AC3E}">
        <p14:creationId xmlns:p14="http://schemas.microsoft.com/office/powerpoint/2010/main" val="1133933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4284" y="1385851"/>
            <a:ext cx="10515600" cy="1325563"/>
          </a:xfrm>
        </p:spPr>
        <p:txBody>
          <a:bodyPr>
            <a:normAutofit/>
          </a:bodyPr>
          <a:lstStyle/>
          <a:p>
            <a:pPr algn="ctr"/>
            <a:r>
              <a:rPr lang="en-GB" sz="7200" dirty="0" smtClean="0">
                <a:latin typeface="Candara" panose="020E0502030303020204" pitchFamily="34" charset="0"/>
              </a:rPr>
              <a:t>Any questions? </a:t>
            </a:r>
            <a:endParaRPr lang="en-GB" sz="7200" dirty="0">
              <a:latin typeface="Candara" panose="020E0502030303020204" pitchFamily="34" charset="0"/>
            </a:endParaRPr>
          </a:p>
        </p:txBody>
      </p:sp>
      <p:sp>
        <p:nvSpPr>
          <p:cNvPr id="4" name="Rectangle 3">
            <a:extLst>
              <a:ext uri="{FF2B5EF4-FFF2-40B4-BE49-F238E27FC236}">
                <a16:creationId xmlns:a16="http://schemas.microsoft.com/office/drawing/2014/main" id="{2DECC5B6-0B2C-471C-AD33-C5434F757456}"/>
              </a:ext>
            </a:extLst>
          </p:cNvPr>
          <p:cNvSpPr/>
          <p:nvPr/>
        </p:nvSpPr>
        <p:spPr>
          <a:xfrm>
            <a:off x="111162" y="72821"/>
            <a:ext cx="1362874" cy="523220"/>
          </a:xfrm>
          <a:prstGeom prst="rect">
            <a:avLst/>
          </a:prstGeom>
        </p:spPr>
        <p:txBody>
          <a:bodyPr wrap="none">
            <a:spAutoFit/>
          </a:bodyPr>
          <a:lstStyle/>
          <a:p>
            <a:r>
              <a:rPr lang="en-US" altLang="en-US" sz="2800" b="1" dirty="0" smtClean="0">
                <a:latin typeface="Candara" panose="020E0502030303020204" pitchFamily="34" charset="0"/>
              </a:rPr>
              <a:t>Answer</a:t>
            </a:r>
            <a:endParaRPr lang="en-GB" sz="2800" dirty="0"/>
          </a:p>
        </p:txBody>
      </p:sp>
      <p:pic>
        <p:nvPicPr>
          <p:cNvPr id="7" name="Picture 6"/>
          <p:cNvPicPr>
            <a:picLocks noChangeAspect="1"/>
          </p:cNvPicPr>
          <p:nvPr/>
        </p:nvPicPr>
        <p:blipFill>
          <a:blip r:embed="rId3"/>
          <a:stretch>
            <a:fillRect/>
          </a:stretch>
        </p:blipFill>
        <p:spPr>
          <a:xfrm>
            <a:off x="3363432" y="2831030"/>
            <a:ext cx="4589721" cy="3472172"/>
          </a:xfrm>
          <a:prstGeom prst="rect">
            <a:avLst/>
          </a:prstGeom>
        </p:spPr>
      </p:pic>
    </p:spTree>
    <p:extLst>
      <p:ext uri="{BB962C8B-B14F-4D97-AF65-F5344CB8AC3E}">
        <p14:creationId xmlns:p14="http://schemas.microsoft.com/office/powerpoint/2010/main" val="3938979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ndara" panose="020E0502030303020204" pitchFamily="34" charset="0"/>
              </a:rPr>
              <a:t>Feedback</a:t>
            </a:r>
            <a:endParaRPr lang="en-GB" dirty="0">
              <a:latin typeface="Candara" panose="020E0502030303020204" pitchFamily="34" charset="0"/>
            </a:endParaRPr>
          </a:p>
        </p:txBody>
      </p:sp>
      <p:pic>
        <p:nvPicPr>
          <p:cNvPr id="4" name="Picture 3"/>
          <p:cNvPicPr>
            <a:picLocks noChangeAspect="1"/>
          </p:cNvPicPr>
          <p:nvPr/>
        </p:nvPicPr>
        <p:blipFill>
          <a:blip r:embed="rId3"/>
          <a:stretch>
            <a:fillRect/>
          </a:stretch>
        </p:blipFill>
        <p:spPr>
          <a:xfrm>
            <a:off x="2433638" y="1517005"/>
            <a:ext cx="4751103" cy="4734663"/>
          </a:xfrm>
          <a:prstGeom prst="rect">
            <a:avLst/>
          </a:prstGeom>
        </p:spPr>
      </p:pic>
      <p:sp>
        <p:nvSpPr>
          <p:cNvPr id="5" name="Rectangle 4"/>
          <p:cNvSpPr/>
          <p:nvPr/>
        </p:nvSpPr>
        <p:spPr>
          <a:xfrm>
            <a:off x="7310011" y="1840560"/>
            <a:ext cx="2939775" cy="2246769"/>
          </a:xfrm>
          <a:prstGeom prst="rect">
            <a:avLst/>
          </a:prstGeom>
        </p:spPr>
        <p:txBody>
          <a:bodyPr wrap="square">
            <a:spAutoFit/>
          </a:bodyPr>
          <a:lstStyle/>
          <a:p>
            <a:pPr algn="r"/>
            <a:r>
              <a:rPr lang="en-US" sz="2800" dirty="0"/>
              <a:t>Please fill in the feedback form so that we can make improvements for next time!</a:t>
            </a:r>
          </a:p>
        </p:txBody>
      </p:sp>
    </p:spTree>
    <p:extLst>
      <p:ext uri="{BB962C8B-B14F-4D97-AF65-F5344CB8AC3E}">
        <p14:creationId xmlns:p14="http://schemas.microsoft.com/office/powerpoint/2010/main" val="14485746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533</TotalTime>
  <Words>1279</Words>
  <Application>Microsoft Office PowerPoint</Application>
  <PresentationFormat>Widescreen</PresentationFormat>
  <Paragraphs>189</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Candara</vt:lpstr>
      <vt:lpstr>Office Theme</vt:lpstr>
      <vt:lpstr>Can you work out the rule for using the         -able and –ible suffix?</vt:lpstr>
      <vt:lpstr>PowerPoint Presentation</vt:lpstr>
      <vt:lpstr>PowerPoint Presentation</vt:lpstr>
      <vt:lpstr>How we teach spelling </vt:lpstr>
      <vt:lpstr>Can you work out the rule for using the        –ck or –k rule?</vt:lpstr>
      <vt:lpstr>PowerPoint Presentation</vt:lpstr>
      <vt:lpstr>PowerPoint Presentation</vt:lpstr>
      <vt:lpstr>Advantages of Spelling Frame</vt:lpstr>
      <vt:lpstr>Assessment and Spelling Lists </vt:lpstr>
      <vt:lpstr>Recommendation for practise </vt:lpstr>
      <vt:lpstr>How to use and the features available… Spelling Frame Tutorial</vt:lpstr>
      <vt:lpstr>Additional ways to support.. </vt:lpstr>
      <vt:lpstr>Any questions? </vt:lpstr>
      <vt:lpstr>Feedback</vt:lpstr>
    </vt:vector>
  </TitlesOfParts>
  <Company>School TST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Gillies</dc:creator>
  <cp:lastModifiedBy>Joanne Butler</cp:lastModifiedBy>
  <cp:revision>39</cp:revision>
  <cp:lastPrinted>2024-11-15T11:00:52Z</cp:lastPrinted>
  <dcterms:created xsi:type="dcterms:W3CDTF">2024-11-08T13:09:36Z</dcterms:created>
  <dcterms:modified xsi:type="dcterms:W3CDTF">2024-12-13T14:36:50Z</dcterms:modified>
</cp:coreProperties>
</file>