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4" r:id="rId2"/>
    <p:sldId id="256" r:id="rId3"/>
    <p:sldId id="275" r:id="rId4"/>
    <p:sldId id="263" r:id="rId5"/>
    <p:sldId id="260" r:id="rId6"/>
    <p:sldId id="266" r:id="rId7"/>
    <p:sldId id="271" r:id="rId8"/>
    <p:sldId id="267" r:id="rId9"/>
    <p:sldId id="268" r:id="rId10"/>
    <p:sldId id="273" r:id="rId11"/>
    <p:sldId id="270" r:id="rId12"/>
    <p:sldId id="265" r:id="rId13"/>
    <p:sldId id="274" r:id="rId14"/>
    <p:sldId id="25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61B2489-9D8C-4117-92A2-45E7205483E0}" v="5" dt="2024-03-15T09:52:43.0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6031" autoAdjust="0"/>
  </p:normalViewPr>
  <p:slideViewPr>
    <p:cSldViewPr snapToGrid="0">
      <p:cViewPr varScale="1">
        <p:scale>
          <a:sx n="140" d="100"/>
          <a:sy n="140" d="100"/>
        </p:scale>
        <p:origin x="3258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 Head" userId="03f087a4-abe9-4994-aad8-841051c903a0" providerId="ADAL" clId="{861B2489-9D8C-4117-92A2-45E7205483E0}"/>
    <pc:docChg chg="custSel modSld sldOrd">
      <pc:chgData name="W Head" userId="03f087a4-abe9-4994-aad8-841051c903a0" providerId="ADAL" clId="{861B2489-9D8C-4117-92A2-45E7205483E0}" dt="2024-03-15T09:52:43.016" v="63"/>
      <pc:docMkLst>
        <pc:docMk/>
      </pc:docMkLst>
      <pc:sldChg chg="addSp modSp mod">
        <pc:chgData name="W Head" userId="03f087a4-abe9-4994-aad8-841051c903a0" providerId="ADAL" clId="{861B2489-9D8C-4117-92A2-45E7205483E0}" dt="2024-03-15T09:50:01.608" v="59" actId="688"/>
        <pc:sldMkLst>
          <pc:docMk/>
          <pc:sldMk cId="4145698047" sldId="263"/>
        </pc:sldMkLst>
        <pc:spChg chg="add mod">
          <ac:chgData name="W Head" userId="03f087a4-abe9-4994-aad8-841051c903a0" providerId="ADAL" clId="{861B2489-9D8C-4117-92A2-45E7205483E0}" dt="2024-03-15T09:49:03.967" v="36" actId="14100"/>
          <ac:spMkLst>
            <pc:docMk/>
            <pc:sldMk cId="4145698047" sldId="263"/>
            <ac:spMk id="2" creationId="{F3EE7377-CE05-BE1A-9F2A-3417B9F2624B}"/>
          </ac:spMkLst>
        </pc:spChg>
        <pc:spChg chg="add mod">
          <ac:chgData name="W Head" userId="03f087a4-abe9-4994-aad8-841051c903a0" providerId="ADAL" clId="{861B2489-9D8C-4117-92A2-45E7205483E0}" dt="2024-03-15T09:49:48.376" v="53" actId="1076"/>
          <ac:spMkLst>
            <pc:docMk/>
            <pc:sldMk cId="4145698047" sldId="263"/>
            <ac:spMk id="3" creationId="{1152E429-F61A-1C31-17E1-C0B85295DF2E}"/>
          </ac:spMkLst>
        </pc:spChg>
        <pc:spChg chg="mod">
          <ac:chgData name="W Head" userId="03f087a4-abe9-4994-aad8-841051c903a0" providerId="ADAL" clId="{861B2489-9D8C-4117-92A2-45E7205483E0}" dt="2024-03-15T09:48:09.099" v="2" actId="1076"/>
          <ac:spMkLst>
            <pc:docMk/>
            <pc:sldMk cId="4145698047" sldId="263"/>
            <ac:spMk id="5" creationId="{00000000-0000-0000-0000-000000000000}"/>
          </ac:spMkLst>
        </pc:spChg>
        <pc:spChg chg="add mod">
          <ac:chgData name="W Head" userId="03f087a4-abe9-4994-aad8-841051c903a0" providerId="ADAL" clId="{861B2489-9D8C-4117-92A2-45E7205483E0}" dt="2024-03-15T09:49:38.307" v="49" actId="1076"/>
          <ac:spMkLst>
            <pc:docMk/>
            <pc:sldMk cId="4145698047" sldId="263"/>
            <ac:spMk id="6" creationId="{753527D9-2F7A-1013-57D4-B37BF4FDAEDF}"/>
          </ac:spMkLst>
        </pc:spChg>
        <pc:spChg chg="add mod">
          <ac:chgData name="W Head" userId="03f087a4-abe9-4994-aad8-841051c903a0" providerId="ADAL" clId="{861B2489-9D8C-4117-92A2-45E7205483E0}" dt="2024-03-15T09:50:01.608" v="59" actId="688"/>
          <ac:spMkLst>
            <pc:docMk/>
            <pc:sldMk cId="4145698047" sldId="263"/>
            <ac:spMk id="7" creationId="{FB2E5D62-9C20-5E9C-50D2-22DE9DD520F4}"/>
          </ac:spMkLst>
        </pc:spChg>
        <pc:picChg chg="mod">
          <ac:chgData name="W Head" userId="03f087a4-abe9-4994-aad8-841051c903a0" providerId="ADAL" clId="{861B2489-9D8C-4117-92A2-45E7205483E0}" dt="2024-03-15T09:48:12.963" v="4" actId="1076"/>
          <ac:picMkLst>
            <pc:docMk/>
            <pc:sldMk cId="4145698047" sldId="263"/>
            <ac:picMk id="4" creationId="{00000000-0000-0000-0000-000000000000}"/>
          </ac:picMkLst>
        </pc:picChg>
      </pc:sldChg>
      <pc:sldChg chg="modSp mod">
        <pc:chgData name="W Head" userId="03f087a4-abe9-4994-aad8-841051c903a0" providerId="ADAL" clId="{861B2489-9D8C-4117-92A2-45E7205483E0}" dt="2024-03-15T09:48:24.239" v="7" actId="14100"/>
        <pc:sldMkLst>
          <pc:docMk/>
          <pc:sldMk cId="1993066562" sldId="264"/>
        </pc:sldMkLst>
        <pc:spChg chg="mod">
          <ac:chgData name="W Head" userId="03f087a4-abe9-4994-aad8-841051c903a0" providerId="ADAL" clId="{861B2489-9D8C-4117-92A2-45E7205483E0}" dt="2024-03-15T09:48:24.239" v="7" actId="14100"/>
          <ac:spMkLst>
            <pc:docMk/>
            <pc:sldMk cId="1993066562" sldId="264"/>
            <ac:spMk id="2" creationId="{00000000-0000-0000-0000-000000000000}"/>
          </ac:spMkLst>
        </pc:spChg>
      </pc:sldChg>
      <pc:sldChg chg="ord">
        <pc:chgData name="W Head" userId="03f087a4-abe9-4994-aad8-841051c903a0" providerId="ADAL" clId="{861B2489-9D8C-4117-92A2-45E7205483E0}" dt="2024-02-13T12:25:18.972" v="1"/>
        <pc:sldMkLst>
          <pc:docMk/>
          <pc:sldMk cId="2696768424" sldId="265"/>
        </pc:sldMkLst>
      </pc:sldChg>
      <pc:sldChg chg="modSp mod modAnim">
        <pc:chgData name="W Head" userId="03f087a4-abe9-4994-aad8-841051c903a0" providerId="ADAL" clId="{861B2489-9D8C-4117-92A2-45E7205483E0}" dt="2024-03-15T09:52:43.016" v="63"/>
        <pc:sldMkLst>
          <pc:docMk/>
          <pc:sldMk cId="3794251077" sldId="270"/>
        </pc:sldMkLst>
        <pc:spChg chg="mod">
          <ac:chgData name="W Head" userId="03f087a4-abe9-4994-aad8-841051c903a0" providerId="ADAL" clId="{861B2489-9D8C-4117-92A2-45E7205483E0}" dt="2024-03-15T09:52:43.016" v="63"/>
          <ac:spMkLst>
            <pc:docMk/>
            <pc:sldMk cId="3794251077" sldId="270"/>
            <ac:spMk id="16387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CB7FFB-14F2-473D-BB3A-EC7843E73990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4BD89E-4776-4256-9E4E-1E8B1A6EE0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0203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 way we talk about learning has a significant impact on children’s attitude to</a:t>
            </a:r>
            <a:r>
              <a:rPr lang="en-GB" baseline="0" dirty="0" smtClean="0"/>
              <a:t> their learning and ultimately, their life chances. </a:t>
            </a:r>
          </a:p>
          <a:p>
            <a:r>
              <a:rPr lang="en-GB" baseline="0" dirty="0" smtClean="0"/>
              <a:t>This is not just about academic learning, school-based education. This is about understanding themselves as life-long learners, being curious about the world and open to new challenges, and seeing failure as an essential part of learning.</a:t>
            </a:r>
          </a:p>
          <a:p>
            <a:r>
              <a:rPr lang="en-GB" baseline="0" dirty="0" smtClean="0"/>
              <a:t>It is about finding the balance between building self-esteem and understanding they are a work in progress, which is what all of us are.</a:t>
            </a:r>
          </a:p>
          <a:p>
            <a:r>
              <a:rPr lang="en-GB" baseline="0" dirty="0" smtClean="0"/>
              <a:t>So…. Our role modelling is crucial.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4BD89E-4776-4256-9E4E-1E8B1A6EE0C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434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CED0B-72BC-40B8-830A-86DDA33732CE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F8E2F-9961-4F84-A506-6EB0672D8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725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CED0B-72BC-40B8-830A-86DDA33732CE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F8E2F-9961-4F84-A506-6EB0672D8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759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CED0B-72BC-40B8-830A-86DDA33732CE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F8E2F-9961-4F84-A506-6EB0672D8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796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CED0B-72BC-40B8-830A-86DDA33732CE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F8E2F-9961-4F84-A506-6EB0672D8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799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CED0B-72BC-40B8-830A-86DDA33732CE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F8E2F-9961-4F84-A506-6EB0672D8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656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CED0B-72BC-40B8-830A-86DDA33732CE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F8E2F-9961-4F84-A506-6EB0672D8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987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CED0B-72BC-40B8-830A-86DDA33732CE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F8E2F-9961-4F84-A506-6EB0672D8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419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CED0B-72BC-40B8-830A-86DDA33732CE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F8E2F-9961-4F84-A506-6EB0672D8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062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CED0B-72BC-40B8-830A-86DDA33732CE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F8E2F-9961-4F84-A506-6EB0672D8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622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CED0B-72BC-40B8-830A-86DDA33732CE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F8E2F-9961-4F84-A506-6EB0672D8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865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CED0B-72BC-40B8-830A-86DDA33732CE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F8E2F-9961-4F84-A506-6EB0672D8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098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2CED0B-72BC-40B8-830A-86DDA33732CE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5F8E2F-9961-4F84-A506-6EB0672D8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644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youtube.com/watch?v=E_6PskE3zfQ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pdYmAbWR-k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mazon.co.uk/Fantastic-Elastic-Brain-Stretch-Shape/dp/0982993803/ref=sr_1_1?crid=200Y5L5S8C1CA&amp;keywords=your+fantastic+elastic+brain&amp;qid=1666114003&amp;qu=eyJxc2MiOiIwLjcyIiwicXNhIjoiMC4zMSIsInFzcCI6IjAuMjYifQ%3D%3D&amp;sprefix=your+fantastic+%2Caps%2C61&amp;sr=8-1" TargetMode="External"/><Relationship Id="rId13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12" Type="http://schemas.openxmlformats.org/officeDocument/2006/relationships/hyperlink" Target="https://www.amazon.co.uk/s?k=my+strong+mind&amp;crid=1UVS8YTXR9PDY&amp;sprefix=my+strong+mind%2Caps%2C72&amp;ref=nb_sb_noss_1" TargetMode="External"/><Relationship Id="rId2" Type="http://schemas.openxmlformats.org/officeDocument/2006/relationships/hyperlink" Target="https://www.amazon.co.uk/Most-Magnificent-Thing-Ashley-Spires/dp/1554537045/ref=sr_1_1?crid=304OA8SXTTR55&amp;keywords=the+most+magnificent+thing&amp;qid=1666113827&amp;qu=eyJxc2MiOiIwLjk0IiwicXNhIjoiMC42MSIsInFzcCI6IjAuNjEifQ%3D%3D&amp;sprefix=the+most+magnificant+thing%2Caps%2C70&amp;sr=8-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amazon.co.uk/Girl-Who-Never-Made-Mistakes/dp/1402255446/ref=sr_1_1?crid=QDFI0VDBY5MC&amp;keywords=the+girl+who+never+made&amp;qid=1666113933&amp;qu=eyJxc2MiOiIwLjc5IiwicXNhIjoiMC4wMCIsInFzcCI6IjAuMDAifQ%3D%3D&amp;sprefix=the+girl+who+never+made+%2Caps%2C62&amp;sr=8-1" TargetMode="External"/><Relationship Id="rId11" Type="http://schemas.openxmlformats.org/officeDocument/2006/relationships/image" Target="../media/image17.png"/><Relationship Id="rId5" Type="http://schemas.openxmlformats.org/officeDocument/2006/relationships/image" Target="../media/image14.png"/><Relationship Id="rId10" Type="http://schemas.openxmlformats.org/officeDocument/2006/relationships/hyperlink" Target="https://www.amazon.co.uk/s?k=I+cant+do+this&amp;crid=1YDONNBZN2PSG&amp;sprefix=i+cant+do+this%2Caps%2C64&amp;ref=nb_sb_noss_1" TargetMode="External"/><Relationship Id="rId4" Type="http://schemas.openxmlformats.org/officeDocument/2006/relationships/hyperlink" Target="https://www.amazon.co.uk/Fall-Off-Back-Keep-Going/dp/1526363410/ref=sr_1_3?crid=24YRX4CC5KX3E&amp;keywords=fall+off+get+back&amp;qid=1666113893&amp;qu=eyJxc2MiOiIwLjg5IiwicXNhIjoiMC4wMCIsInFzcCI6IjAuMDAifQ%3D%3D&amp;sprefix=fall+off+get+back%2Caps%2C65&amp;sr=8-3" TargetMode="External"/><Relationship Id="rId9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61159" y="2342352"/>
            <a:ext cx="10869681" cy="163011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5541" y="2520695"/>
            <a:ext cx="10580915" cy="1058846"/>
          </a:xfrm>
        </p:spPr>
        <p:txBody>
          <a:bodyPr>
            <a:normAutofit/>
          </a:bodyPr>
          <a:lstStyle/>
          <a:p>
            <a:r>
              <a:rPr lang="en-GB" sz="5400" b="1" dirty="0" smtClean="0">
                <a:solidFill>
                  <a:srgbClr val="FFFF00"/>
                </a:solidFill>
                <a:latin typeface="Maiandra GD" panose="020E0502030308020204" pitchFamily="34" charset="0"/>
              </a:rPr>
              <a:t>The Language of Learning</a:t>
            </a:r>
            <a:endParaRPr lang="en-GB" sz="5400" b="1" dirty="0">
              <a:solidFill>
                <a:srgbClr val="FFFF00"/>
              </a:solidFill>
              <a:latin typeface="Maiandra GD" panose="020E0502030308020204" pitchFamily="34" charset="0"/>
            </a:endParaRPr>
          </a:p>
        </p:txBody>
      </p:sp>
      <p:pic>
        <p:nvPicPr>
          <p:cNvPr id="1027" name="Picture 3" descr="C:\Users\New User\AppData\Local\Microsoft\Windows\Temporary Internet Files\Content.IE5\8SAOSUJ2\192990665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30"/>
          <a:stretch/>
        </p:blipFill>
        <p:spPr bwMode="auto">
          <a:xfrm>
            <a:off x="6591993" y="4075654"/>
            <a:ext cx="2620171" cy="2618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New User\AppData\Local\Microsoft\Windows\Temporary Internet Files\Content.IE5\1U9SHNIY\growth1[1]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66" b="5058"/>
          <a:stretch/>
        </p:blipFill>
        <p:spPr bwMode="auto">
          <a:xfrm>
            <a:off x="9071101" y="182470"/>
            <a:ext cx="2821390" cy="2069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New User\AppData\Local\Microsoft\Windows\Temporary Internet Files\Content.IE5\DNJ02UR3\GrowthHackingFeature_edited-2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425" y="182470"/>
            <a:ext cx="3351041" cy="2094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New User\AppData\Local\Microsoft\Windows\Temporary Internet Files\Content.IE5\8SAOSUJ2\growth[1]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86"/>
          <a:stretch/>
        </p:blipFill>
        <p:spPr bwMode="auto">
          <a:xfrm>
            <a:off x="128866" y="4075654"/>
            <a:ext cx="6571192" cy="2618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57070" y="4462655"/>
            <a:ext cx="2435421" cy="202830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788"/>
          <a:stretch/>
        </p:blipFill>
        <p:spPr>
          <a:xfrm>
            <a:off x="5221744" y="254997"/>
            <a:ext cx="1812101" cy="1984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06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042" y="593677"/>
            <a:ext cx="10631606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i="1" dirty="0" smtClean="0"/>
              <a:t>“Evidence </a:t>
            </a:r>
            <a:r>
              <a:rPr lang="en-GB" sz="3200" i="1" dirty="0"/>
              <a:t>suggests the use of ​‘metacognitive strategies’ – which get pupils to think </a:t>
            </a:r>
            <a:r>
              <a:rPr lang="en-GB" sz="3200" i="1" dirty="0" smtClean="0"/>
              <a:t>and talk about </a:t>
            </a:r>
            <a:r>
              <a:rPr lang="en-GB" sz="3200" i="1" dirty="0"/>
              <a:t>their own learning – can be worth the equivalent of an additional +7 months’ progress when used well</a:t>
            </a:r>
            <a:r>
              <a:rPr lang="en-GB" sz="3200" i="1" dirty="0" smtClean="0"/>
              <a:t>.”</a:t>
            </a:r>
          </a:p>
          <a:p>
            <a:pPr algn="r"/>
            <a:r>
              <a:rPr lang="en-GB" dirty="0" smtClean="0"/>
              <a:t>Education Endowment Foundation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357953" y="3821373"/>
            <a:ext cx="97854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EEF’s </a:t>
            </a:r>
            <a:r>
              <a:rPr lang="en-GB" sz="3200" dirty="0"/>
              <a:t>research </a:t>
            </a:r>
            <a:r>
              <a:rPr lang="en-GB" sz="3200" dirty="0" smtClean="0"/>
              <a:t>explains the value of explicitly teaching </a:t>
            </a:r>
            <a:r>
              <a:rPr lang="en-GB" sz="3200" dirty="0"/>
              <a:t>pupils metacognitive strategies, including how to plan, monitor, and evaluate their learning.</a:t>
            </a:r>
          </a:p>
        </p:txBody>
      </p:sp>
    </p:spTree>
    <p:extLst>
      <p:ext uri="{BB962C8B-B14F-4D97-AF65-F5344CB8AC3E}">
        <p14:creationId xmlns:p14="http://schemas.microsoft.com/office/powerpoint/2010/main" val="3996927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956" y="1194177"/>
            <a:ext cx="10515600" cy="3166281"/>
          </a:xfrm>
        </p:spPr>
        <p:txBody>
          <a:bodyPr>
            <a:noAutofit/>
          </a:bodyPr>
          <a:lstStyle/>
          <a:p>
            <a:r>
              <a:rPr lang="en-GB" sz="2800" dirty="0" smtClean="0"/>
              <a:t>Planning—encouraging </a:t>
            </a:r>
            <a:r>
              <a:rPr lang="en-GB" sz="2800" dirty="0"/>
              <a:t>pupils to think about the goal of their learning </a:t>
            </a:r>
            <a:r>
              <a:rPr lang="en-GB" sz="2800" dirty="0" smtClean="0"/>
              <a:t>and </a:t>
            </a:r>
            <a:r>
              <a:rPr lang="en-GB" sz="2800" dirty="0"/>
              <a:t>to consider how they will approach the </a:t>
            </a:r>
            <a:r>
              <a:rPr lang="en-GB" sz="2800" dirty="0" smtClean="0"/>
              <a:t>task;</a:t>
            </a:r>
            <a:br>
              <a:rPr lang="en-GB" sz="2800" dirty="0" smtClean="0"/>
            </a:br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2800" dirty="0" smtClean="0"/>
              <a:t>Monitoring - pupils </a:t>
            </a:r>
            <a:r>
              <a:rPr lang="en-GB" sz="2800" dirty="0"/>
              <a:t>to assess the progress they are </a:t>
            </a:r>
            <a:r>
              <a:rPr lang="en-GB" sz="2800" dirty="0" smtClean="0"/>
              <a:t>making and make changes </a:t>
            </a:r>
            <a:r>
              <a:rPr lang="en-GB" sz="2800" dirty="0"/>
              <a:t>to their chosen </a:t>
            </a:r>
            <a:r>
              <a:rPr lang="en-GB" sz="2800" dirty="0" smtClean="0"/>
              <a:t>strategies;</a:t>
            </a:r>
            <a:br>
              <a:rPr lang="en-GB" sz="2800" dirty="0" smtClean="0"/>
            </a:b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 smtClean="0"/>
              <a:t>Evaluating </a:t>
            </a:r>
            <a:r>
              <a:rPr lang="en-GB" sz="2800" dirty="0"/>
              <a:t>- </a:t>
            </a:r>
            <a:r>
              <a:rPr lang="en-GB" sz="2800" dirty="0" smtClean="0"/>
              <a:t>appraising </a:t>
            </a:r>
            <a:r>
              <a:rPr lang="en-GB" sz="2800" dirty="0"/>
              <a:t>the effectiveness of their plan and its </a:t>
            </a:r>
            <a:r>
              <a:rPr lang="en-GB" sz="2800" dirty="0" smtClean="0"/>
              <a:t>implementation.</a:t>
            </a:r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 rot="730845">
            <a:off x="5868538" y="4619766"/>
            <a:ext cx="4981433" cy="1477328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</a:rPr>
              <a:t>Instead of:</a:t>
            </a:r>
          </a:p>
          <a:p>
            <a:pPr algn="ctr"/>
            <a:r>
              <a:rPr lang="en-GB" b="1" dirty="0" smtClean="0">
                <a:solidFill>
                  <a:srgbClr val="FF0000"/>
                </a:solidFill>
              </a:rPr>
              <a:t>I’M NO GOOD AT THIS!</a:t>
            </a:r>
          </a:p>
          <a:p>
            <a:pPr algn="ctr"/>
            <a:r>
              <a:rPr lang="en-GB" b="1" dirty="0" smtClean="0">
                <a:solidFill>
                  <a:srgbClr val="FF0000"/>
                </a:solidFill>
              </a:rPr>
              <a:t>I CAN’T DO IT!</a:t>
            </a:r>
          </a:p>
          <a:p>
            <a:pPr algn="ctr"/>
            <a:r>
              <a:rPr lang="en-GB" b="1" dirty="0" smtClean="0">
                <a:solidFill>
                  <a:srgbClr val="FF0000"/>
                </a:solidFill>
              </a:rPr>
              <a:t>I’M RUBBISH!</a:t>
            </a:r>
          </a:p>
          <a:p>
            <a:pPr algn="ctr"/>
            <a:r>
              <a:rPr lang="en-GB" b="1" dirty="0" smtClean="0">
                <a:solidFill>
                  <a:srgbClr val="FF0000"/>
                </a:solidFill>
              </a:rPr>
              <a:t>I’LL NEVER BE ABLE TO DO THIS!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84997" y="191069"/>
            <a:ext cx="94715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/>
              <a:t>Learn</a:t>
            </a:r>
            <a:r>
              <a:rPr lang="en-GB" sz="4800" dirty="0" smtClean="0"/>
              <a:t> not ‘do’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42826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90303" y="646331"/>
            <a:ext cx="8211394" cy="615554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12877" y="0"/>
            <a:ext cx="75269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Traits of Fixed and Growth </a:t>
            </a:r>
            <a:r>
              <a:rPr lang="en-GB" sz="3600" b="1" dirty="0" err="1"/>
              <a:t>Mindsets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414569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2658" y="72835"/>
            <a:ext cx="9941859" cy="67159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12877" y="374073"/>
            <a:ext cx="75269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Self-talk </a:t>
            </a:r>
          </a:p>
        </p:txBody>
      </p:sp>
    </p:spTree>
    <p:extLst>
      <p:ext uri="{BB962C8B-B14F-4D97-AF65-F5344CB8AC3E}">
        <p14:creationId xmlns:p14="http://schemas.microsoft.com/office/powerpoint/2010/main" val="1014348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0913" y="6059343"/>
            <a:ext cx="7821038" cy="424584"/>
          </a:xfrm>
        </p:spPr>
        <p:txBody>
          <a:bodyPr>
            <a:normAutofit/>
          </a:bodyPr>
          <a:lstStyle/>
          <a:p>
            <a:pPr algn="ctr"/>
            <a:r>
              <a:rPr lang="en-GB" sz="2000" dirty="0">
                <a:hlinkClick r:id="rId2"/>
              </a:rPr>
              <a:t>https://www.youtube.com/watch?v=E_6PskE3zfQ</a:t>
            </a:r>
            <a:r>
              <a:rPr lang="en-GB" sz="2000" dirty="0"/>
              <a:t> 6 minutes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34511" y="374073"/>
            <a:ext cx="79738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Watch this video: Austin’s Butterfly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4743" y="1116360"/>
            <a:ext cx="8993377" cy="5061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573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978661" y="414054"/>
            <a:ext cx="3173506" cy="193899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BE POSITIVE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 child’s attitude has the biggest impact on their level of performance.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01058" y="2521382"/>
            <a:ext cx="3173506" cy="193899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PUT IN THE EFFORT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If a child puts their best effort into a task, they will enjoy the reward of achievement more.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78446" y="4623044"/>
            <a:ext cx="3173506" cy="186204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TRY, TRY, TRY AGAIN</a:t>
            </a:r>
          </a:p>
          <a:p>
            <a:pPr algn="ctr"/>
            <a:r>
              <a:rPr lang="en-GB" sz="1900" dirty="0">
                <a:solidFill>
                  <a:schemeClr val="bg1"/>
                </a:solidFill>
              </a:rPr>
              <a:t>Setbacks should not cause children to give up but should be seen as a positive signal to try another way, as part of the journey to success.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70470" y="4623046"/>
            <a:ext cx="3173506" cy="175432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BE OPEN TO CHANGE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If they do the same thing, they’ll get the same results. Child should have confidence to try different strategies to find success.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78446" y="2463450"/>
            <a:ext cx="3173506" cy="2031325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EMBRACE THEIR OWN IMPERFECTIONS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If they are constantly striving for perfection, children will be disappointed. Instead, they should do their best and celebrate their achievements.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78446" y="321721"/>
            <a:ext cx="3173506" cy="2031325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100" dirty="0">
                <a:solidFill>
                  <a:schemeClr val="bg1"/>
                </a:solidFill>
              </a:rPr>
              <a:t>WELCOME CHALLENGE</a:t>
            </a:r>
          </a:p>
          <a:p>
            <a:pPr algn="ctr"/>
            <a:r>
              <a:rPr lang="en-GB" sz="2100" dirty="0">
                <a:solidFill>
                  <a:schemeClr val="bg1"/>
                </a:solidFill>
              </a:rPr>
              <a:t>Children should see challenges as opportunities to learn. They should not be afraid of making mistakes.</a:t>
            </a:r>
          </a:p>
        </p:txBody>
      </p:sp>
      <p:pic>
        <p:nvPicPr>
          <p:cNvPr id="12" name="Content Placeholder 3"/>
          <p:cNvPicPr>
            <a:picLocks noChangeAspect="1"/>
          </p:cNvPicPr>
          <p:nvPr/>
        </p:nvPicPr>
        <p:blipFill rotWithShape="1">
          <a:blip r:embed="rId2"/>
          <a:srcRect l="2486" t="2064" r="51146" b="68189"/>
          <a:stretch/>
        </p:blipFill>
        <p:spPr>
          <a:xfrm>
            <a:off x="2925104" y="252849"/>
            <a:ext cx="3227063" cy="2118943"/>
          </a:xfrm>
          <a:prstGeom prst="rect">
            <a:avLst/>
          </a:prstGeom>
        </p:spPr>
      </p:pic>
      <p:pic>
        <p:nvPicPr>
          <p:cNvPr id="13" name="Content Placeholder 3"/>
          <p:cNvPicPr>
            <a:picLocks noChangeAspect="1"/>
          </p:cNvPicPr>
          <p:nvPr/>
        </p:nvPicPr>
        <p:blipFill rotWithShape="1">
          <a:blip r:embed="rId2"/>
          <a:srcRect l="50548" t="1469" r="2819" b="67706"/>
          <a:stretch/>
        </p:blipFill>
        <p:spPr>
          <a:xfrm>
            <a:off x="6258875" y="254544"/>
            <a:ext cx="3268965" cy="2098502"/>
          </a:xfrm>
          <a:prstGeom prst="rect">
            <a:avLst/>
          </a:prstGeom>
        </p:spPr>
      </p:pic>
      <p:pic>
        <p:nvPicPr>
          <p:cNvPr id="14" name="Content Placeholder 3"/>
          <p:cNvPicPr>
            <a:picLocks noChangeAspect="1"/>
          </p:cNvPicPr>
          <p:nvPr/>
        </p:nvPicPr>
        <p:blipFill rotWithShape="1">
          <a:blip r:embed="rId2"/>
          <a:srcRect l="2384" t="33536" r="51752" b="36225"/>
          <a:stretch/>
        </p:blipFill>
        <p:spPr>
          <a:xfrm>
            <a:off x="2954413" y="2453045"/>
            <a:ext cx="3227063" cy="2075665"/>
          </a:xfrm>
          <a:prstGeom prst="rect">
            <a:avLst/>
          </a:prstGeom>
        </p:spPr>
      </p:pic>
      <p:pic>
        <p:nvPicPr>
          <p:cNvPr id="15" name="Content Placeholder 3"/>
          <p:cNvPicPr>
            <a:picLocks noChangeAspect="1"/>
          </p:cNvPicPr>
          <p:nvPr/>
        </p:nvPicPr>
        <p:blipFill rotWithShape="1">
          <a:blip r:embed="rId2"/>
          <a:srcRect l="50221" t="33123" r="3238" b="37457"/>
          <a:stretch/>
        </p:blipFill>
        <p:spPr>
          <a:xfrm>
            <a:off x="6257365" y="2420372"/>
            <a:ext cx="3270476" cy="2074403"/>
          </a:xfrm>
          <a:prstGeom prst="rect">
            <a:avLst/>
          </a:prstGeom>
        </p:spPr>
      </p:pic>
      <p:pic>
        <p:nvPicPr>
          <p:cNvPr id="16" name="Content Placeholder 3"/>
          <p:cNvPicPr>
            <a:picLocks noChangeAspect="1"/>
          </p:cNvPicPr>
          <p:nvPr/>
        </p:nvPicPr>
        <p:blipFill rotWithShape="1">
          <a:blip r:embed="rId2"/>
          <a:srcRect l="2089" t="65191" r="51163" b="4995"/>
          <a:stretch/>
        </p:blipFill>
        <p:spPr>
          <a:xfrm>
            <a:off x="2939881" y="4577199"/>
            <a:ext cx="3234683" cy="1907893"/>
          </a:xfrm>
          <a:prstGeom prst="rect">
            <a:avLst/>
          </a:prstGeom>
        </p:spPr>
      </p:pic>
      <p:pic>
        <p:nvPicPr>
          <p:cNvPr id="17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0022" t="64809" r="3170" b="4589"/>
          <a:stretch/>
        </p:blipFill>
        <p:spPr>
          <a:xfrm>
            <a:off x="6256545" y="4602227"/>
            <a:ext cx="3272116" cy="1903681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24859" y="36025"/>
            <a:ext cx="22569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Strategies to develop a growth </a:t>
            </a:r>
            <a:r>
              <a:rPr lang="en-GB" sz="3600" b="1" dirty="0" err="1"/>
              <a:t>mindset</a:t>
            </a:r>
            <a:endParaRPr lang="en-GB" sz="3600" b="1" dirty="0"/>
          </a:p>
        </p:txBody>
      </p:sp>
      <p:sp>
        <p:nvSpPr>
          <p:cNvPr id="2" name="TextBox 1"/>
          <p:cNvSpPr txBox="1"/>
          <p:nvPr/>
        </p:nvSpPr>
        <p:spPr>
          <a:xfrm rot="20812159">
            <a:off x="341426" y="3923359"/>
            <a:ext cx="25769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Which of these do we model to our children?</a:t>
            </a:r>
          </a:p>
        </p:txBody>
      </p:sp>
    </p:spTree>
    <p:extLst>
      <p:ext uri="{BB962C8B-B14F-4D97-AF65-F5344CB8AC3E}">
        <p14:creationId xmlns:p14="http://schemas.microsoft.com/office/powerpoint/2010/main" val="556978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/>
          </p:cNvSpPr>
          <p:nvPr/>
        </p:nvSpPr>
        <p:spPr bwMode="auto">
          <a:xfrm rot="19174436">
            <a:off x="3846835" y="-1587252"/>
            <a:ext cx="2848570" cy="10741298"/>
          </a:xfrm>
          <a:prstGeom prst="rect">
            <a:avLst/>
          </a:prstGeom>
          <a:solidFill>
            <a:srgbClr val="CCFF66">
              <a:alpha val="25000"/>
            </a:srgbClr>
          </a:solidFill>
          <a:ln w="25400" cap="flat">
            <a:noFill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GB" sz="1266"/>
          </a:p>
        </p:txBody>
      </p:sp>
      <p:sp>
        <p:nvSpPr>
          <p:cNvPr id="26626" name="Rectangle 2"/>
          <p:cNvSpPr>
            <a:spLocks/>
          </p:cNvSpPr>
          <p:nvPr/>
        </p:nvSpPr>
        <p:spPr bwMode="auto">
          <a:xfrm>
            <a:off x="1515070" y="428625"/>
            <a:ext cx="9152930" cy="892969"/>
          </a:xfrm>
          <a:prstGeom prst="rect">
            <a:avLst/>
          </a:prstGeom>
          <a:solidFill>
            <a:schemeClr val="accent1">
              <a:alpha val="70000"/>
            </a:schemeClr>
          </a:solidFill>
          <a:ln w="25400" cap="flat">
            <a:noFill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GB" sz="1266"/>
          </a:p>
        </p:txBody>
      </p:sp>
      <p:sp>
        <p:nvSpPr>
          <p:cNvPr id="26627" name="Rectangle 3"/>
          <p:cNvSpPr>
            <a:spLocks/>
          </p:cNvSpPr>
          <p:nvPr/>
        </p:nvSpPr>
        <p:spPr bwMode="auto">
          <a:xfrm>
            <a:off x="2397993" y="563244"/>
            <a:ext cx="6329810" cy="605871"/>
          </a:xfrm>
          <a:prstGeom prst="rect">
            <a:avLst/>
          </a:prstGeom>
          <a:noFill/>
          <a:ln w="12700" cap="flat">
            <a:noFill/>
            <a:miter lim="800000"/>
            <a:headEnd type="none" w="med" len="med"/>
            <a:tailEnd type="none" w="med" len="med"/>
          </a:ln>
        </p:spPr>
        <p:txBody>
          <a:bodyPr wrap="none" lIns="0" tIns="0" rIns="0" bIns="0" anchor="ctr">
            <a:spAutoFit/>
          </a:bodyPr>
          <a:lstStyle/>
          <a:p>
            <a:pPr>
              <a:defRPr/>
            </a:pPr>
            <a:r>
              <a:rPr lang="en-US" sz="3937" b="1">
                <a:solidFill>
                  <a:srgbClr val="40008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Hoefler Text" charset="0"/>
                <a:cs typeface="Hoefler Text" charset="0"/>
              </a:rPr>
              <a:t>Praise achievement not ability</a:t>
            </a:r>
          </a:p>
        </p:txBody>
      </p:sp>
      <p:sp>
        <p:nvSpPr>
          <p:cNvPr id="26628" name="Rectangle 4"/>
          <p:cNvSpPr>
            <a:spLocks/>
          </p:cNvSpPr>
          <p:nvPr/>
        </p:nvSpPr>
        <p:spPr bwMode="auto">
          <a:xfrm>
            <a:off x="2675929" y="2232422"/>
            <a:ext cx="7384852" cy="553641"/>
          </a:xfrm>
          <a:prstGeom prst="rect">
            <a:avLst/>
          </a:prstGeom>
          <a:noFill/>
          <a:ln w="12700" cap="flat">
            <a:noFill/>
            <a:miter lim="800000"/>
            <a:headEnd type="none" w="med" len="med"/>
            <a:tailEnd type="none" w="med" len="med"/>
          </a:ln>
        </p:spPr>
        <p:txBody>
          <a:bodyPr lIns="0" tIns="0" rIns="0" bIns="0" anchor="ctr"/>
          <a:lstStyle/>
          <a:p>
            <a:pPr algn="l">
              <a:defRPr/>
            </a:pPr>
            <a:r>
              <a:rPr lang="en-US" sz="3164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Hoefler Text" charset="0"/>
                <a:cs typeface="Hoefler Text" charset="0"/>
              </a:rPr>
              <a:t>Well done - you’re learning to...</a:t>
            </a:r>
          </a:p>
        </p:txBody>
      </p:sp>
      <p:sp>
        <p:nvSpPr>
          <p:cNvPr id="26629" name="AutoShape 5"/>
          <p:cNvSpPr>
            <a:spLocks/>
          </p:cNvSpPr>
          <p:nvPr/>
        </p:nvSpPr>
        <p:spPr bwMode="auto">
          <a:xfrm>
            <a:off x="2086571" y="2357438"/>
            <a:ext cx="303609" cy="303609"/>
          </a:xfrm>
          <a:prstGeom prst="diamond">
            <a:avLst/>
          </a:prstGeom>
          <a:solidFill>
            <a:srgbClr val="000080"/>
          </a:solidFill>
          <a:ln w="25400" cap="flat">
            <a:noFill/>
            <a:miter lim="800000"/>
            <a:headEnd type="none" w="med" len="med"/>
            <a:tailEnd type="none" w="med" len="med"/>
          </a:ln>
          <a:effectLst>
            <a:outerShdw dist="25399" dir="2700000" algn="ctr" rotWithShape="0">
              <a:schemeClr val="bg2">
                <a:alpha val="75000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GB" sz="1266"/>
          </a:p>
        </p:txBody>
      </p:sp>
      <p:sp>
        <p:nvSpPr>
          <p:cNvPr id="26630" name="AutoShape 6"/>
          <p:cNvSpPr>
            <a:spLocks/>
          </p:cNvSpPr>
          <p:nvPr/>
        </p:nvSpPr>
        <p:spPr bwMode="auto">
          <a:xfrm>
            <a:off x="2086571" y="3187899"/>
            <a:ext cx="303609" cy="303609"/>
          </a:xfrm>
          <a:prstGeom prst="diamond">
            <a:avLst/>
          </a:prstGeom>
          <a:solidFill>
            <a:srgbClr val="000080"/>
          </a:solidFill>
          <a:ln w="25400" cap="flat">
            <a:noFill/>
            <a:miter lim="800000"/>
            <a:headEnd type="none" w="med" len="med"/>
            <a:tailEnd type="none" w="med" len="med"/>
          </a:ln>
          <a:effectLst>
            <a:outerShdw dist="25399" dir="2700000" algn="ctr" rotWithShape="0">
              <a:schemeClr val="bg2">
                <a:alpha val="75000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GB" sz="1266"/>
          </a:p>
        </p:txBody>
      </p:sp>
      <p:sp>
        <p:nvSpPr>
          <p:cNvPr id="26631" name="AutoShape 7"/>
          <p:cNvSpPr>
            <a:spLocks/>
          </p:cNvSpPr>
          <p:nvPr/>
        </p:nvSpPr>
        <p:spPr bwMode="auto">
          <a:xfrm>
            <a:off x="2086571" y="4304110"/>
            <a:ext cx="303609" cy="303609"/>
          </a:xfrm>
          <a:prstGeom prst="diamond">
            <a:avLst/>
          </a:prstGeom>
          <a:solidFill>
            <a:srgbClr val="000080"/>
          </a:solidFill>
          <a:ln w="25400" cap="flat">
            <a:noFill/>
            <a:miter lim="800000"/>
            <a:headEnd type="none" w="med" len="med"/>
            <a:tailEnd type="none" w="med" len="med"/>
          </a:ln>
          <a:effectLst>
            <a:outerShdw dist="25399" dir="2700000" algn="ctr" rotWithShape="0">
              <a:schemeClr val="bg2">
                <a:alpha val="75000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GB" sz="1266"/>
          </a:p>
        </p:txBody>
      </p:sp>
      <p:sp>
        <p:nvSpPr>
          <p:cNvPr id="26632" name="AutoShape 8"/>
          <p:cNvSpPr>
            <a:spLocks/>
          </p:cNvSpPr>
          <p:nvPr/>
        </p:nvSpPr>
        <p:spPr bwMode="auto">
          <a:xfrm>
            <a:off x="2086571" y="5589985"/>
            <a:ext cx="303609" cy="303609"/>
          </a:xfrm>
          <a:prstGeom prst="diamond">
            <a:avLst/>
          </a:prstGeom>
          <a:solidFill>
            <a:srgbClr val="000080"/>
          </a:solidFill>
          <a:ln w="25400" cap="flat">
            <a:noFill/>
            <a:miter lim="800000"/>
            <a:headEnd type="none" w="med" len="med"/>
            <a:tailEnd type="none" w="med" len="med"/>
          </a:ln>
          <a:effectLst>
            <a:outerShdw dist="25399" dir="2700000" algn="ctr" rotWithShape="0">
              <a:schemeClr val="bg2">
                <a:alpha val="75000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GB" sz="1266"/>
          </a:p>
        </p:txBody>
      </p:sp>
      <p:sp>
        <p:nvSpPr>
          <p:cNvPr id="26633" name="Rectangle 9"/>
          <p:cNvSpPr>
            <a:spLocks/>
          </p:cNvSpPr>
          <p:nvPr/>
        </p:nvSpPr>
        <p:spPr bwMode="auto">
          <a:xfrm>
            <a:off x="2675929" y="3051721"/>
            <a:ext cx="7384852" cy="1035844"/>
          </a:xfrm>
          <a:prstGeom prst="rect">
            <a:avLst/>
          </a:prstGeom>
          <a:noFill/>
          <a:ln w="12700" cap="flat">
            <a:noFill/>
            <a:miter lim="800000"/>
            <a:headEnd type="none" w="med" len="med"/>
            <a:tailEnd type="none" w="med" len="med"/>
          </a:ln>
        </p:spPr>
        <p:txBody>
          <a:bodyPr lIns="0" tIns="0" rIns="0" bIns="0" anchor="ctr"/>
          <a:lstStyle/>
          <a:p>
            <a:pPr algn="l">
              <a:defRPr/>
            </a:pPr>
            <a:r>
              <a:rPr lang="en-US" sz="3164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Hoefler Text" charset="0"/>
                <a:cs typeface="Hoefler Text" charset="0"/>
              </a:rPr>
              <a:t>Good - it’s making you think - that’s how your brain is growing!</a:t>
            </a:r>
          </a:p>
        </p:txBody>
      </p:sp>
      <p:sp>
        <p:nvSpPr>
          <p:cNvPr id="26634" name="Rectangle 10"/>
          <p:cNvSpPr>
            <a:spLocks/>
          </p:cNvSpPr>
          <p:nvPr/>
        </p:nvSpPr>
        <p:spPr bwMode="auto">
          <a:xfrm>
            <a:off x="2711648" y="4232672"/>
            <a:ext cx="7322344" cy="1035844"/>
          </a:xfrm>
          <a:prstGeom prst="rect">
            <a:avLst/>
          </a:prstGeom>
          <a:noFill/>
          <a:ln w="12700" cap="flat">
            <a:noFill/>
            <a:miter lim="800000"/>
            <a:headEnd type="none" w="med" len="med"/>
            <a:tailEnd type="none" w="med" len="med"/>
          </a:ln>
        </p:spPr>
        <p:txBody>
          <a:bodyPr lIns="0" tIns="0" rIns="0" bIns="0" anchor="ctr"/>
          <a:lstStyle/>
          <a:p>
            <a:pPr algn="l">
              <a:defRPr/>
            </a:pPr>
            <a:r>
              <a:rPr lang="en-US" sz="3164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Hoefler Text" charset="0"/>
                <a:cs typeface="Hoefler Text" charset="0"/>
              </a:rPr>
              <a:t>Every time you </a:t>
            </a:r>
            <a:r>
              <a:rPr lang="en-US" sz="3164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Hoefler Text" charset="0"/>
                <a:cs typeface="Hoefler Text" charset="0"/>
              </a:rPr>
              <a:t>practise</a:t>
            </a:r>
            <a:r>
              <a:rPr lang="en-US" sz="3164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Hoefler Text" charset="0"/>
                <a:cs typeface="Hoefler Text" charset="0"/>
              </a:rPr>
              <a:t>, you’re making connections in your brain stronger.</a:t>
            </a:r>
          </a:p>
        </p:txBody>
      </p:sp>
      <p:sp>
        <p:nvSpPr>
          <p:cNvPr id="26635" name="Rectangle 11"/>
          <p:cNvSpPr>
            <a:spLocks/>
          </p:cNvSpPr>
          <p:nvPr/>
        </p:nvSpPr>
        <p:spPr bwMode="auto">
          <a:xfrm>
            <a:off x="2711648" y="5473898"/>
            <a:ext cx="7322344" cy="1035844"/>
          </a:xfrm>
          <a:prstGeom prst="rect">
            <a:avLst/>
          </a:prstGeom>
          <a:noFill/>
          <a:ln w="12700" cap="flat">
            <a:noFill/>
            <a:miter lim="800000"/>
            <a:headEnd type="none" w="med" len="med"/>
            <a:tailEnd type="none" w="med" len="med"/>
          </a:ln>
        </p:spPr>
        <p:txBody>
          <a:bodyPr lIns="0" tIns="0" rIns="0" bIns="0" anchor="ctr"/>
          <a:lstStyle/>
          <a:p>
            <a:pPr algn="l">
              <a:defRPr/>
            </a:pPr>
            <a:r>
              <a:rPr lang="en-US" sz="3164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Hoefler Text" charset="0"/>
                <a:cs typeface="Hoefler Text" charset="0"/>
              </a:rPr>
              <a:t>You’re good at things you like because you work at them.</a:t>
            </a:r>
          </a:p>
        </p:txBody>
      </p:sp>
      <p:grpSp>
        <p:nvGrpSpPr>
          <p:cNvPr id="17421" name="Group 12"/>
          <p:cNvGrpSpPr>
            <a:grpSpLocks/>
          </p:cNvGrpSpPr>
          <p:nvPr/>
        </p:nvGrpSpPr>
        <p:grpSpPr bwMode="auto">
          <a:xfrm>
            <a:off x="1524000" y="1330523"/>
            <a:ext cx="9152930" cy="410766"/>
            <a:chOff x="0" y="0"/>
            <a:chExt cx="8200" cy="368"/>
          </a:xfrm>
        </p:grpSpPr>
        <p:sp>
          <p:nvSpPr>
            <p:cNvPr id="26637" name="Rectangle 13"/>
            <p:cNvSpPr>
              <a:spLocks/>
            </p:cNvSpPr>
            <p:nvPr/>
          </p:nvSpPr>
          <p:spPr bwMode="auto">
            <a:xfrm>
              <a:off x="0" y="0"/>
              <a:ext cx="8200" cy="368"/>
            </a:xfrm>
            <a:prstGeom prst="rect">
              <a:avLst/>
            </a:prstGeom>
            <a:solidFill>
              <a:srgbClr val="CCFF66"/>
            </a:solidFill>
            <a:ln w="25400" cap="flat">
              <a:noFill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GB" sz="1266"/>
            </a:p>
          </p:txBody>
        </p:sp>
        <p:sp>
          <p:nvSpPr>
            <p:cNvPr id="26638" name="Rectangle 14"/>
            <p:cNvSpPr>
              <a:spLocks/>
            </p:cNvSpPr>
            <p:nvPr/>
          </p:nvSpPr>
          <p:spPr bwMode="auto">
            <a:xfrm>
              <a:off x="308" y="0"/>
              <a:ext cx="7568" cy="368"/>
            </a:xfrm>
            <a:prstGeom prst="rect">
              <a:avLst/>
            </a:prstGeom>
            <a:noFill/>
            <a:ln w="12700" cap="flat">
              <a:noFill/>
              <a:miter lim="800000"/>
              <a:headEnd type="none" w="med" len="med"/>
              <a:tailEnd type="none" w="med" len="med"/>
            </a:ln>
          </p:spPr>
          <p:txBody>
            <a:bodyPr lIns="0" tIns="0" rIns="0" bIns="0" anchor="ctr"/>
            <a:lstStyle/>
            <a:p>
              <a:pPr>
                <a:defRPr/>
              </a:pPr>
              <a:r>
                <a:rPr lang="en-US" sz="2250">
                  <a:solidFill>
                    <a:srgbClr val="40008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Hoefler Text" charset="0"/>
                  <a:cs typeface="Hoefler Text" charset="0"/>
                </a:rPr>
                <a:t>Our language tells children what we believe and what we value</a:t>
              </a:r>
            </a:p>
          </p:txBody>
        </p:sp>
      </p:grpSp>
      <p:pic>
        <p:nvPicPr>
          <p:cNvPr id="17422" name="Picture 4" descr="C:\Users\New User\AppData\Local\Microsoft\Windows\Temporary Internet Files\Content.IE5\AIUKCUSO\kids_brain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2752" y="1741289"/>
            <a:ext cx="1628551" cy="1389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032752" y="6123533"/>
            <a:ext cx="1400844" cy="30867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1406" dirty="0"/>
              <a:t>Shirley Clarke</a:t>
            </a:r>
          </a:p>
        </p:txBody>
      </p:sp>
    </p:spTree>
    <p:extLst>
      <p:ext uri="{BB962C8B-B14F-4D97-AF65-F5344CB8AC3E}">
        <p14:creationId xmlns:p14="http://schemas.microsoft.com/office/powerpoint/2010/main" val="335628808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/>
          </p:cNvSpPr>
          <p:nvPr/>
        </p:nvSpPr>
        <p:spPr bwMode="auto">
          <a:xfrm rot="19174436">
            <a:off x="3846835" y="-1560462"/>
            <a:ext cx="2848570" cy="10741298"/>
          </a:xfrm>
          <a:prstGeom prst="rect">
            <a:avLst/>
          </a:prstGeom>
          <a:solidFill>
            <a:srgbClr val="CCFF66">
              <a:alpha val="25000"/>
            </a:srgbClr>
          </a:solidFill>
          <a:ln w="25400" cap="flat">
            <a:noFill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GB" sz="1266"/>
          </a:p>
        </p:txBody>
      </p:sp>
      <p:sp>
        <p:nvSpPr>
          <p:cNvPr id="27650" name="Rectangle 2"/>
          <p:cNvSpPr>
            <a:spLocks/>
          </p:cNvSpPr>
          <p:nvPr/>
        </p:nvSpPr>
        <p:spPr bwMode="auto">
          <a:xfrm>
            <a:off x="1515070" y="428625"/>
            <a:ext cx="9152930" cy="892969"/>
          </a:xfrm>
          <a:prstGeom prst="rect">
            <a:avLst/>
          </a:prstGeom>
          <a:solidFill>
            <a:schemeClr val="accent1">
              <a:alpha val="70000"/>
            </a:schemeClr>
          </a:solidFill>
          <a:ln w="25400" cap="flat">
            <a:noFill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GB" sz="1266"/>
          </a:p>
        </p:txBody>
      </p:sp>
      <p:sp>
        <p:nvSpPr>
          <p:cNvPr id="27651" name="Rectangle 3"/>
          <p:cNvSpPr>
            <a:spLocks/>
          </p:cNvSpPr>
          <p:nvPr/>
        </p:nvSpPr>
        <p:spPr bwMode="auto">
          <a:xfrm>
            <a:off x="2397993" y="563244"/>
            <a:ext cx="7913448" cy="605871"/>
          </a:xfrm>
          <a:prstGeom prst="rect">
            <a:avLst/>
          </a:prstGeom>
          <a:noFill/>
          <a:ln w="12700" cap="flat">
            <a:noFill/>
            <a:miter lim="800000"/>
            <a:headEnd type="none" w="med" len="med"/>
            <a:tailEnd type="none" w="med" len="med"/>
          </a:ln>
        </p:spPr>
        <p:txBody>
          <a:bodyPr wrap="none" lIns="0" tIns="0" rIns="0" bIns="0" anchor="ctr">
            <a:spAutoFit/>
          </a:bodyPr>
          <a:lstStyle/>
          <a:p>
            <a:pPr>
              <a:defRPr/>
            </a:pPr>
            <a:r>
              <a:rPr lang="en-US" sz="3937" b="1" dirty="0">
                <a:solidFill>
                  <a:srgbClr val="40008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Hoefler Text" charset="0"/>
                <a:cs typeface="Hoefler Text" charset="0"/>
              </a:rPr>
              <a:t>Praise </a:t>
            </a:r>
            <a:r>
              <a:rPr lang="en-US" sz="3937" b="1" dirty="0" smtClean="0">
                <a:solidFill>
                  <a:srgbClr val="40008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Hoefler Text" charset="0"/>
                <a:cs typeface="Hoefler Text" charset="0"/>
              </a:rPr>
              <a:t>process and attitude </a:t>
            </a:r>
            <a:r>
              <a:rPr lang="en-US" sz="3937" b="1" dirty="0">
                <a:solidFill>
                  <a:srgbClr val="40008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Hoefler Text" charset="0"/>
                <a:cs typeface="Hoefler Text" charset="0"/>
              </a:rPr>
              <a:t>not ability</a:t>
            </a:r>
          </a:p>
        </p:txBody>
      </p:sp>
      <p:sp>
        <p:nvSpPr>
          <p:cNvPr id="27652" name="Rectangle 4"/>
          <p:cNvSpPr>
            <a:spLocks/>
          </p:cNvSpPr>
          <p:nvPr/>
        </p:nvSpPr>
        <p:spPr bwMode="auto">
          <a:xfrm>
            <a:off x="2675929" y="2107406"/>
            <a:ext cx="7384852" cy="553641"/>
          </a:xfrm>
          <a:prstGeom prst="rect">
            <a:avLst/>
          </a:prstGeom>
          <a:noFill/>
          <a:ln w="12700" cap="flat">
            <a:noFill/>
            <a:miter lim="800000"/>
            <a:headEnd type="none" w="med" len="med"/>
            <a:tailEnd type="none" w="med" len="med"/>
          </a:ln>
        </p:spPr>
        <p:txBody>
          <a:bodyPr lIns="0" tIns="0" rIns="0" bIns="0" anchor="ctr"/>
          <a:lstStyle/>
          <a:p>
            <a:pPr algn="l">
              <a:defRPr/>
            </a:pPr>
            <a:r>
              <a:rPr lang="en-US" sz="3164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Hoefler Text" charset="0"/>
                <a:cs typeface="Hoefler Text" charset="0"/>
              </a:rPr>
              <a:t>Let’s look at what you’ve achieved.</a:t>
            </a:r>
          </a:p>
        </p:txBody>
      </p:sp>
      <p:sp>
        <p:nvSpPr>
          <p:cNvPr id="27653" name="AutoShape 5"/>
          <p:cNvSpPr>
            <a:spLocks/>
          </p:cNvSpPr>
          <p:nvPr/>
        </p:nvSpPr>
        <p:spPr bwMode="auto">
          <a:xfrm>
            <a:off x="2086571" y="2232422"/>
            <a:ext cx="303609" cy="303609"/>
          </a:xfrm>
          <a:prstGeom prst="diamond">
            <a:avLst/>
          </a:prstGeom>
          <a:solidFill>
            <a:srgbClr val="000080"/>
          </a:solidFill>
          <a:ln w="25400" cap="flat">
            <a:noFill/>
            <a:miter lim="800000"/>
            <a:headEnd type="none" w="med" len="med"/>
            <a:tailEnd type="none" w="med" len="med"/>
          </a:ln>
          <a:effectLst>
            <a:outerShdw dist="25399" dir="2700000" algn="ctr" rotWithShape="0">
              <a:schemeClr val="bg2">
                <a:alpha val="75000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GB" sz="1266"/>
          </a:p>
        </p:txBody>
      </p:sp>
      <p:sp>
        <p:nvSpPr>
          <p:cNvPr id="27654" name="AutoShape 6"/>
          <p:cNvSpPr>
            <a:spLocks/>
          </p:cNvSpPr>
          <p:nvPr/>
        </p:nvSpPr>
        <p:spPr bwMode="auto">
          <a:xfrm>
            <a:off x="2086571" y="3101951"/>
            <a:ext cx="303609" cy="303609"/>
          </a:xfrm>
          <a:prstGeom prst="diamond">
            <a:avLst/>
          </a:prstGeom>
          <a:solidFill>
            <a:srgbClr val="000080"/>
          </a:solidFill>
          <a:ln w="25400" cap="flat">
            <a:noFill/>
            <a:miter lim="800000"/>
            <a:headEnd type="none" w="med" len="med"/>
            <a:tailEnd type="none" w="med" len="med"/>
          </a:ln>
          <a:effectLst>
            <a:outerShdw dist="25399" dir="2700000" algn="ctr" rotWithShape="0">
              <a:schemeClr val="bg2">
                <a:alpha val="75000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GB" sz="1266"/>
          </a:p>
        </p:txBody>
      </p:sp>
      <p:sp>
        <p:nvSpPr>
          <p:cNvPr id="27655" name="AutoShape 7"/>
          <p:cNvSpPr>
            <a:spLocks/>
          </p:cNvSpPr>
          <p:nvPr/>
        </p:nvSpPr>
        <p:spPr bwMode="auto">
          <a:xfrm>
            <a:off x="2086571" y="4316388"/>
            <a:ext cx="303609" cy="303609"/>
          </a:xfrm>
          <a:prstGeom prst="diamond">
            <a:avLst/>
          </a:prstGeom>
          <a:solidFill>
            <a:srgbClr val="000080"/>
          </a:solidFill>
          <a:ln w="25400" cap="flat">
            <a:noFill/>
            <a:miter lim="800000"/>
            <a:headEnd type="none" w="med" len="med"/>
            <a:tailEnd type="none" w="med" len="med"/>
          </a:ln>
          <a:effectLst>
            <a:outerShdw dist="25399" dir="2700000" algn="ctr" rotWithShape="0">
              <a:schemeClr val="bg2">
                <a:alpha val="75000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GB" sz="1266"/>
          </a:p>
        </p:txBody>
      </p:sp>
      <p:sp>
        <p:nvSpPr>
          <p:cNvPr id="27656" name="AutoShape 8"/>
          <p:cNvSpPr>
            <a:spLocks/>
          </p:cNvSpPr>
          <p:nvPr/>
        </p:nvSpPr>
        <p:spPr bwMode="auto">
          <a:xfrm>
            <a:off x="2086571" y="5201543"/>
            <a:ext cx="303609" cy="303609"/>
          </a:xfrm>
          <a:prstGeom prst="diamond">
            <a:avLst/>
          </a:prstGeom>
          <a:solidFill>
            <a:srgbClr val="000080"/>
          </a:solidFill>
          <a:ln w="25400" cap="flat">
            <a:noFill/>
            <a:miter lim="800000"/>
            <a:headEnd type="none" w="med" len="med"/>
            <a:tailEnd type="none" w="med" len="med"/>
          </a:ln>
          <a:effectLst>
            <a:outerShdw dist="25399" dir="2700000" algn="ctr" rotWithShape="0">
              <a:schemeClr val="bg2">
                <a:alpha val="75000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GB" sz="1266"/>
          </a:p>
        </p:txBody>
      </p:sp>
      <p:sp>
        <p:nvSpPr>
          <p:cNvPr id="27657" name="Rectangle 9"/>
          <p:cNvSpPr>
            <a:spLocks/>
          </p:cNvSpPr>
          <p:nvPr/>
        </p:nvSpPr>
        <p:spPr bwMode="auto">
          <a:xfrm>
            <a:off x="2675929" y="2950146"/>
            <a:ext cx="7384852" cy="1035844"/>
          </a:xfrm>
          <a:prstGeom prst="rect">
            <a:avLst/>
          </a:prstGeom>
          <a:noFill/>
          <a:ln w="12700" cap="flat">
            <a:noFill/>
            <a:miter lim="800000"/>
            <a:headEnd type="none" w="med" len="med"/>
            <a:tailEnd type="none" w="med" len="med"/>
          </a:ln>
        </p:spPr>
        <p:txBody>
          <a:bodyPr lIns="0" tIns="0" rIns="0" bIns="0" anchor="ctr"/>
          <a:lstStyle/>
          <a:p>
            <a:pPr algn="l">
              <a:defRPr/>
            </a:pPr>
            <a:r>
              <a:rPr lang="en-US" sz="3164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Hoefler Text" charset="0"/>
                <a:cs typeface="Hoefler Text" charset="0"/>
              </a:rPr>
              <a:t>If you could already do it, you wouldn’t be learning anything.</a:t>
            </a:r>
          </a:p>
        </p:txBody>
      </p:sp>
      <p:sp>
        <p:nvSpPr>
          <p:cNvPr id="27658" name="Rectangle 10"/>
          <p:cNvSpPr>
            <a:spLocks/>
          </p:cNvSpPr>
          <p:nvPr/>
        </p:nvSpPr>
        <p:spPr bwMode="auto">
          <a:xfrm>
            <a:off x="2631281" y="4191372"/>
            <a:ext cx="7322344" cy="553641"/>
          </a:xfrm>
          <a:prstGeom prst="rect">
            <a:avLst/>
          </a:prstGeom>
          <a:noFill/>
          <a:ln w="12700" cap="flat">
            <a:noFill/>
            <a:miter lim="800000"/>
            <a:headEnd type="none" w="med" len="med"/>
            <a:tailEnd type="none" w="med" len="med"/>
          </a:ln>
        </p:spPr>
        <p:txBody>
          <a:bodyPr lIns="0" tIns="0" rIns="0" bIns="0" anchor="ctr"/>
          <a:lstStyle/>
          <a:p>
            <a:pPr algn="l">
              <a:defRPr/>
            </a:pPr>
            <a:r>
              <a:rPr lang="en-US" sz="3164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Hoefler Text" charset="0"/>
                <a:cs typeface="Hoefler Text" charset="0"/>
              </a:rPr>
              <a:t>Your skills have really improved.</a:t>
            </a:r>
          </a:p>
        </p:txBody>
      </p:sp>
      <p:sp>
        <p:nvSpPr>
          <p:cNvPr id="27659" name="Rectangle 11"/>
          <p:cNvSpPr>
            <a:spLocks/>
          </p:cNvSpPr>
          <p:nvPr/>
        </p:nvSpPr>
        <p:spPr bwMode="auto">
          <a:xfrm>
            <a:off x="2631281" y="5080992"/>
            <a:ext cx="7322344" cy="1035844"/>
          </a:xfrm>
          <a:prstGeom prst="rect">
            <a:avLst/>
          </a:prstGeom>
          <a:noFill/>
          <a:ln w="12700" cap="flat">
            <a:noFill/>
            <a:miter lim="800000"/>
            <a:headEnd type="none" w="med" len="med"/>
            <a:tailEnd type="none" w="med" len="med"/>
          </a:ln>
        </p:spPr>
        <p:txBody>
          <a:bodyPr lIns="0" tIns="0" rIns="0" bIns="0" anchor="ctr"/>
          <a:lstStyle/>
          <a:p>
            <a:pPr algn="l">
              <a:defRPr/>
            </a:pPr>
            <a:r>
              <a:rPr lang="en-US" sz="3164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Hoefler Text" charset="0"/>
                <a:cs typeface="Hoefler Text" charset="0"/>
              </a:rPr>
              <a:t>You can use this mistake.  Think about why it didn’t work and learn from it.</a:t>
            </a:r>
          </a:p>
        </p:txBody>
      </p:sp>
      <p:grpSp>
        <p:nvGrpSpPr>
          <p:cNvPr id="18445" name="Group 12"/>
          <p:cNvGrpSpPr>
            <a:grpSpLocks/>
          </p:cNvGrpSpPr>
          <p:nvPr/>
        </p:nvGrpSpPr>
        <p:grpSpPr bwMode="auto">
          <a:xfrm>
            <a:off x="1524000" y="1330523"/>
            <a:ext cx="9152930" cy="410766"/>
            <a:chOff x="0" y="0"/>
            <a:chExt cx="8200" cy="368"/>
          </a:xfrm>
        </p:grpSpPr>
        <p:sp>
          <p:nvSpPr>
            <p:cNvPr id="27661" name="Rectangle 13"/>
            <p:cNvSpPr>
              <a:spLocks/>
            </p:cNvSpPr>
            <p:nvPr/>
          </p:nvSpPr>
          <p:spPr bwMode="auto">
            <a:xfrm>
              <a:off x="0" y="0"/>
              <a:ext cx="8200" cy="368"/>
            </a:xfrm>
            <a:prstGeom prst="rect">
              <a:avLst/>
            </a:prstGeom>
            <a:solidFill>
              <a:srgbClr val="CCFF66"/>
            </a:solidFill>
            <a:ln w="25400" cap="flat">
              <a:noFill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GB" sz="1266"/>
            </a:p>
          </p:txBody>
        </p:sp>
        <p:sp>
          <p:nvSpPr>
            <p:cNvPr id="27662" name="Rectangle 14"/>
            <p:cNvSpPr>
              <a:spLocks/>
            </p:cNvSpPr>
            <p:nvPr/>
          </p:nvSpPr>
          <p:spPr bwMode="auto">
            <a:xfrm>
              <a:off x="308" y="0"/>
              <a:ext cx="7568" cy="368"/>
            </a:xfrm>
            <a:prstGeom prst="rect">
              <a:avLst/>
            </a:prstGeom>
            <a:noFill/>
            <a:ln w="12700" cap="flat">
              <a:noFill/>
              <a:miter lim="800000"/>
              <a:headEnd type="none" w="med" len="med"/>
              <a:tailEnd type="none" w="med" len="med"/>
            </a:ln>
          </p:spPr>
          <p:txBody>
            <a:bodyPr lIns="0" tIns="0" rIns="0" bIns="0" anchor="ctr"/>
            <a:lstStyle/>
            <a:p>
              <a:pPr>
                <a:defRPr/>
              </a:pPr>
              <a:r>
                <a:rPr lang="en-US" sz="2250">
                  <a:solidFill>
                    <a:srgbClr val="40008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Hoefler Text" charset="0"/>
                  <a:cs typeface="Hoefler Text" charset="0"/>
                </a:rPr>
                <a:t>Our language tells children what we believe and what we value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9032752" y="6123533"/>
            <a:ext cx="1400844" cy="30867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1406" dirty="0"/>
              <a:t>Shirley Clarke</a:t>
            </a:r>
          </a:p>
        </p:txBody>
      </p:sp>
    </p:spTree>
    <p:extLst>
      <p:ext uri="{BB962C8B-B14F-4D97-AF65-F5344CB8AC3E}">
        <p14:creationId xmlns:p14="http://schemas.microsoft.com/office/powerpoint/2010/main" val="152629739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815" y="365126"/>
            <a:ext cx="12117185" cy="57228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The </a:t>
            </a:r>
            <a:r>
              <a:rPr lang="en-GB" dirty="0"/>
              <a:t>Learning Pit – James Nottingham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7195" y="1166988"/>
            <a:ext cx="9305975" cy="436140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316409" y="6069421"/>
            <a:ext cx="57395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www.youtube.com/watch?v=8pdYmAbWR-k</a:t>
            </a:r>
            <a:r>
              <a:rPr lang="en-GB" dirty="0" smtClean="0"/>
              <a:t> 2mins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4699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4294" tIns="32147" rIns="64294" bIns="32147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GB" altLang="en-US" b="1" dirty="0"/>
              <a:t>Embracing Challenge – our aims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4294" tIns="32147" rIns="64294" bIns="32147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GB" altLang="en-US" dirty="0"/>
              <a:t>To approach difficult tasks positively.</a:t>
            </a:r>
          </a:p>
          <a:p>
            <a:r>
              <a:rPr lang="en-GB" altLang="en-US" dirty="0"/>
              <a:t>To want to struggle.</a:t>
            </a:r>
          </a:p>
          <a:p>
            <a:r>
              <a:rPr lang="en-GB" altLang="en-US" dirty="0"/>
              <a:t>To encourage those who are familiar with </a:t>
            </a:r>
            <a:r>
              <a:rPr lang="en-GB" altLang="en-US" dirty="0" smtClean="0"/>
              <a:t>struggle.</a:t>
            </a:r>
            <a:endParaRPr lang="en-GB" altLang="en-US" dirty="0"/>
          </a:p>
          <a:p>
            <a:r>
              <a:rPr lang="en-GB" altLang="en-US" dirty="0"/>
              <a:t>To take the fear out of struggle for the </a:t>
            </a:r>
            <a:r>
              <a:rPr lang="en-GB" altLang="en-US" i="1" dirty="0"/>
              <a:t>Brittle </a:t>
            </a:r>
            <a:r>
              <a:rPr lang="en-GB" altLang="en-US" i="1" dirty="0" smtClean="0"/>
              <a:t>Bright.</a:t>
            </a:r>
            <a:endParaRPr lang="en-GB" altLang="en-US" i="1" dirty="0"/>
          </a:p>
          <a:p>
            <a:r>
              <a:rPr lang="en-GB" altLang="en-US" dirty="0"/>
              <a:t>To look for the challenge in every task.</a:t>
            </a:r>
          </a:p>
          <a:p>
            <a:r>
              <a:rPr lang="en-GB" altLang="en-US" dirty="0"/>
              <a:t>For self-esteem not to be damaged by failure.</a:t>
            </a:r>
          </a:p>
        </p:txBody>
      </p:sp>
    </p:spTree>
    <p:extLst>
      <p:ext uri="{BB962C8B-B14F-4D97-AF65-F5344CB8AC3E}">
        <p14:creationId xmlns:p14="http://schemas.microsoft.com/office/powerpoint/2010/main" val="3794251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1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1" t="2036" r="3890" b="3736"/>
          <a:stretch/>
        </p:blipFill>
        <p:spPr bwMode="auto">
          <a:xfrm>
            <a:off x="564776" y="412376"/>
            <a:ext cx="2160495" cy="218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2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9" r="4996" b="3444"/>
          <a:stretch/>
        </p:blipFill>
        <p:spPr bwMode="auto">
          <a:xfrm>
            <a:off x="3505200" y="922822"/>
            <a:ext cx="2249864" cy="2913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3">
            <a:hlinkClick r:id="rId6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4" t="2633" r="4819" b="8509"/>
          <a:stretch/>
        </p:blipFill>
        <p:spPr bwMode="auto">
          <a:xfrm>
            <a:off x="5335145" y="3886471"/>
            <a:ext cx="2868706" cy="2196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4">
            <a:hlinkClick r:id="rId8"/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9" r="3024"/>
          <a:stretch/>
        </p:blipFill>
        <p:spPr bwMode="auto">
          <a:xfrm>
            <a:off x="312064" y="3810000"/>
            <a:ext cx="2871488" cy="2872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6">
            <a:hlinkClick r:id="rId10"/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9" t="3304" r="3305" b="2910"/>
          <a:stretch/>
        </p:blipFill>
        <p:spPr bwMode="auto">
          <a:xfrm>
            <a:off x="8122023" y="1084729"/>
            <a:ext cx="3532094" cy="2545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Picture 5">
            <a:hlinkClick r:id="rId12"/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1" t="3245" r="9504" b="6030"/>
          <a:stretch/>
        </p:blipFill>
        <p:spPr bwMode="auto">
          <a:xfrm>
            <a:off x="8905974" y="3810000"/>
            <a:ext cx="2967318" cy="296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2725271" y="244189"/>
            <a:ext cx="85240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1" i="0" u="sng" strike="noStrike" cap="none" normalizeH="0" baseline="0" dirty="0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Books for Children to encourage Growth </a:t>
            </a:r>
            <a:r>
              <a:rPr kumimoji="0" lang="en-GB" altLang="en-US" sz="3200" b="1" i="0" u="sng" strike="noStrike" cap="none" normalizeH="0" baseline="0" dirty="0" err="1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Mindset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96768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5424" y="0"/>
            <a:ext cx="10741152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249" y="4772237"/>
            <a:ext cx="1590675" cy="15716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2249" y="4286900"/>
            <a:ext cx="1530042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FEEDBACK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558745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20" y="660605"/>
            <a:ext cx="9020175" cy="1152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905" y="1904742"/>
            <a:ext cx="9258300" cy="16954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46" y="3645998"/>
            <a:ext cx="9077325" cy="16192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5380" y="5356860"/>
            <a:ext cx="8886825" cy="14097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50770" y="75830"/>
            <a:ext cx="6758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0099"/>
                </a:solidFill>
                <a:latin typeface="Maiandra GD" panose="020E0502030308020204" pitchFamily="34" charset="0"/>
              </a:rPr>
              <a:t>Modelling for Our Children</a:t>
            </a:r>
          </a:p>
        </p:txBody>
      </p:sp>
    </p:spTree>
    <p:extLst>
      <p:ext uri="{BB962C8B-B14F-4D97-AF65-F5344CB8AC3E}">
        <p14:creationId xmlns:p14="http://schemas.microsoft.com/office/powerpoint/2010/main" val="1242773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1392</TotalTime>
  <Words>644</Words>
  <Application>Microsoft Office PowerPoint</Application>
  <PresentationFormat>Widescreen</PresentationFormat>
  <Paragraphs>60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Hoefler Text</vt:lpstr>
      <vt:lpstr>Maiandra GD</vt:lpstr>
      <vt:lpstr>Times New Roman</vt:lpstr>
      <vt:lpstr>Office Theme</vt:lpstr>
      <vt:lpstr>The Language of Learning</vt:lpstr>
      <vt:lpstr>PowerPoint Presentation</vt:lpstr>
      <vt:lpstr>Planning—encouraging pupils to think about the goal of their learning and to consider how they will approach the task;  Monitoring - pupils to assess the progress they are making and make changes to their chosen strategies;  Evaluating - appraising the effectiveness of their plan and its implementation.</vt:lpstr>
      <vt:lpstr>PowerPoint Presentation</vt:lpstr>
      <vt:lpstr>PowerPoint Presentation</vt:lpstr>
      <vt:lpstr>https://www.youtube.com/watch?v=E_6PskE3zfQ 6 minutes </vt:lpstr>
      <vt:lpstr>PowerPoint Presentation</vt:lpstr>
      <vt:lpstr>PowerPoint Presentation</vt:lpstr>
      <vt:lpstr>PowerPoint Presentation</vt:lpstr>
      <vt:lpstr>The Learning Pit – James Nottingham</vt:lpstr>
      <vt:lpstr>Embracing Challenge – our aims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JButler1</dc:creator>
  <cp:lastModifiedBy>Joanne Butler</cp:lastModifiedBy>
  <cp:revision>39</cp:revision>
  <dcterms:created xsi:type="dcterms:W3CDTF">2022-10-18T18:19:10Z</dcterms:created>
  <dcterms:modified xsi:type="dcterms:W3CDTF">2024-12-06T08:00:31Z</dcterms:modified>
</cp:coreProperties>
</file>