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57" r:id="rId4"/>
    <p:sldId id="258" r:id="rId5"/>
    <p:sldId id="264" r:id="rId6"/>
    <p:sldId id="259" r:id="rId7"/>
    <p:sldId id="260" r:id="rId8"/>
    <p:sldId id="262" r:id="rId9"/>
    <p:sldId id="265" r:id="rId10"/>
    <p:sldId id="267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63" d="100"/>
          <a:sy n="163" d="100"/>
        </p:scale>
        <p:origin x="2376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4E8F6-323D-451C-8ADD-97FB41B91E69}" type="datetimeFigureOut">
              <a:rPr lang="en-GB" smtClean="0"/>
              <a:t>11/12/2024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265B-719B-470F-878B-A73A12A77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391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4E8F6-323D-451C-8ADD-97FB41B91E69}" type="datetimeFigureOut">
              <a:rPr lang="en-GB" smtClean="0"/>
              <a:t>11/12/2024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74AA265B-719B-470F-878B-A73A12A77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224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4E8F6-323D-451C-8ADD-97FB41B91E69}" type="datetimeFigureOut">
              <a:rPr lang="en-GB" smtClean="0"/>
              <a:t>11/12/2024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265B-719B-470F-878B-A73A12A77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8512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4E8F6-323D-451C-8ADD-97FB41B91E69}" type="datetimeFigureOut">
              <a:rPr lang="en-GB" smtClean="0"/>
              <a:t>11/12/2024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265B-719B-470F-878B-A73A12A77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4663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4E8F6-323D-451C-8ADD-97FB41B91E69}" type="datetimeFigureOut">
              <a:rPr lang="en-GB" smtClean="0"/>
              <a:t>11/12/2024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265B-719B-470F-878B-A73A12A77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73725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4E8F6-323D-451C-8ADD-97FB41B91E69}" type="datetimeFigureOut">
              <a:rPr lang="en-GB" smtClean="0"/>
              <a:t>11/12/2024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265B-719B-470F-878B-A73A12A77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6124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4E8F6-323D-451C-8ADD-97FB41B91E69}" type="datetimeFigureOut">
              <a:rPr lang="en-GB" smtClean="0"/>
              <a:t>11/12/2024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265B-719B-470F-878B-A73A12A77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1170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4E8F6-323D-451C-8ADD-97FB41B91E69}" type="datetimeFigureOut">
              <a:rPr lang="en-GB" smtClean="0"/>
              <a:t>11/12/2024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265B-719B-470F-878B-A73A12A77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3093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4E8F6-323D-451C-8ADD-97FB41B91E69}" type="datetimeFigureOut">
              <a:rPr lang="en-GB" smtClean="0"/>
              <a:t>11/12/2024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265B-719B-470F-878B-A73A12A77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257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4E8F6-323D-451C-8ADD-97FB41B91E69}" type="datetimeFigureOut">
              <a:rPr lang="en-GB" smtClean="0"/>
              <a:t>11/12/2024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265B-719B-470F-878B-A73A12A77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1316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4E8F6-323D-451C-8ADD-97FB41B91E69}" type="datetimeFigureOut">
              <a:rPr lang="en-GB" smtClean="0"/>
              <a:t>11/12/2024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265B-719B-470F-878B-A73A12A77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98527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4E8F6-323D-451C-8ADD-97FB41B91E69}" type="datetimeFigureOut">
              <a:rPr lang="en-GB" smtClean="0"/>
              <a:t>11/12/2024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265B-719B-470F-878B-A73A12A77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19237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4E8F6-323D-451C-8ADD-97FB41B91E69}" type="datetimeFigureOut">
              <a:rPr lang="en-GB" smtClean="0"/>
              <a:t>11/12/2024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265B-719B-470F-878B-A73A12A77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76837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4E8F6-323D-451C-8ADD-97FB41B91E69}" type="datetimeFigureOut">
              <a:rPr lang="en-GB" smtClean="0"/>
              <a:t>11/12/2024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265B-719B-470F-878B-A73A12A77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37114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4E8F6-323D-451C-8ADD-97FB41B91E69}" type="datetimeFigureOut">
              <a:rPr lang="en-GB" smtClean="0"/>
              <a:t>11/12/2024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265B-719B-470F-878B-A73A12A77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90530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4E8F6-323D-451C-8ADD-97FB41B91E69}" type="datetimeFigureOut">
              <a:rPr lang="en-GB" smtClean="0"/>
              <a:t>11/12/2024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265B-719B-470F-878B-A73A12A77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20412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4E8F6-323D-451C-8ADD-97FB41B91E69}" type="datetimeFigureOut">
              <a:rPr lang="en-GB" smtClean="0"/>
              <a:t>11/12/2024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265B-719B-470F-878B-A73A12A77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6196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D24E8F6-323D-451C-8ADD-97FB41B91E69}" type="datetimeFigureOut">
              <a:rPr lang="en-GB" smtClean="0"/>
              <a:t>11/12/2024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4AA265B-719B-470F-878B-A73A12A77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052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ED0DB-87D3-49AB-BBFF-4721896314C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Spotlight on SPORT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074929-64B0-4C18-8D63-98B5FE65C24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7652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C9A163-457B-495E-81DB-E3E45F66D6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2366"/>
            <a:ext cx="10515600" cy="1325563"/>
          </a:xfrm>
        </p:spPr>
        <p:txBody>
          <a:bodyPr/>
          <a:lstStyle/>
          <a:p>
            <a:r>
              <a:rPr lang="en-US" u="sng" dirty="0" smtClean="0"/>
              <a:t>A couple of Thank </a:t>
            </a:r>
            <a:r>
              <a:rPr lang="en-US" u="sng" dirty="0"/>
              <a:t>Y</a:t>
            </a:r>
            <a:r>
              <a:rPr lang="en-US" u="sng" dirty="0" smtClean="0"/>
              <a:t>ous!!</a:t>
            </a:r>
            <a:endParaRPr lang="en-GB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FFE603-3037-4AD9-AF55-07CA2C0932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91558" y="1891863"/>
            <a:ext cx="4606159" cy="386942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000" dirty="0" smtClean="0"/>
              <a:t>In School:</a:t>
            </a:r>
          </a:p>
          <a:p>
            <a:r>
              <a:rPr lang="en-US" sz="3000" dirty="0" err="1" smtClean="0"/>
              <a:t>Mrs</a:t>
            </a:r>
            <a:r>
              <a:rPr lang="en-US" sz="3000" dirty="0" smtClean="0"/>
              <a:t> Butler</a:t>
            </a:r>
          </a:p>
          <a:p>
            <a:r>
              <a:rPr lang="en-US" sz="3000" dirty="0" err="1" smtClean="0"/>
              <a:t>Mrs</a:t>
            </a:r>
            <a:r>
              <a:rPr lang="en-US" sz="3000" dirty="0" smtClean="0"/>
              <a:t> Scott &amp; </a:t>
            </a:r>
            <a:r>
              <a:rPr lang="en-US" sz="3000" dirty="0" err="1" smtClean="0"/>
              <a:t>Mrs</a:t>
            </a:r>
            <a:r>
              <a:rPr lang="en-US" sz="3000" dirty="0" smtClean="0"/>
              <a:t> Massie</a:t>
            </a:r>
          </a:p>
          <a:p>
            <a:r>
              <a:rPr lang="en-US" sz="3000" dirty="0" err="1" smtClean="0"/>
              <a:t>Mrs</a:t>
            </a:r>
            <a:r>
              <a:rPr lang="en-US" sz="3000" dirty="0" smtClean="0"/>
              <a:t> Cribbin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endParaRPr lang="en-GB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22FFE603-3037-4AD9-AF55-07CA2C0932AD}"/>
              </a:ext>
            </a:extLst>
          </p:cNvPr>
          <p:cNvSpPr txBox="1">
            <a:spLocks/>
          </p:cNvSpPr>
          <p:nvPr/>
        </p:nvSpPr>
        <p:spPr>
          <a:xfrm>
            <a:off x="6955219" y="1150144"/>
            <a:ext cx="5378670" cy="38500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endParaRPr lang="en-US" dirty="0" smtClean="0"/>
          </a:p>
          <a:p>
            <a:pPr marL="0" indent="0">
              <a:buFont typeface="Arial"/>
              <a:buNone/>
            </a:pPr>
            <a:endParaRPr lang="en-US" dirty="0"/>
          </a:p>
          <a:p>
            <a:pPr marL="0" indent="0">
              <a:buFont typeface="Arial"/>
              <a:buNone/>
            </a:pPr>
            <a:r>
              <a:rPr lang="en-US" sz="3000" dirty="0" smtClean="0"/>
              <a:t>Parents:</a:t>
            </a:r>
          </a:p>
          <a:p>
            <a:r>
              <a:rPr lang="en-US" sz="3000" dirty="0" smtClean="0"/>
              <a:t>Taxis</a:t>
            </a:r>
          </a:p>
          <a:p>
            <a:r>
              <a:rPr lang="en-US" sz="3000" dirty="0" smtClean="0"/>
              <a:t>Referees</a:t>
            </a:r>
          </a:p>
          <a:p>
            <a:r>
              <a:rPr lang="en-US" sz="3000" dirty="0" smtClean="0"/>
              <a:t>Fan Club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GB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22FFE603-3037-4AD9-AF55-07CA2C0932AD}"/>
              </a:ext>
            </a:extLst>
          </p:cNvPr>
          <p:cNvSpPr txBox="1">
            <a:spLocks/>
          </p:cNvSpPr>
          <p:nvPr/>
        </p:nvSpPr>
        <p:spPr>
          <a:xfrm>
            <a:off x="1198180" y="4407063"/>
            <a:ext cx="10993820" cy="18181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75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endParaRPr lang="en-US" dirty="0" smtClean="0"/>
          </a:p>
          <a:p>
            <a:pPr marL="0" indent="0">
              <a:buFont typeface="Arial"/>
              <a:buNone/>
            </a:pPr>
            <a:endParaRPr lang="en-US" dirty="0"/>
          </a:p>
          <a:p>
            <a:pPr marL="0" indent="0">
              <a:buNone/>
            </a:pPr>
            <a:r>
              <a:rPr lang="en-US" sz="11200" dirty="0"/>
              <a:t>It is all a result of a GIANT team effort!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94615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A96C09-D72F-41EE-B380-1E18EDFDB5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73195" y="261510"/>
            <a:ext cx="5788848" cy="817179"/>
          </a:xfrm>
        </p:spPr>
        <p:txBody>
          <a:bodyPr/>
          <a:lstStyle/>
          <a:p>
            <a:r>
              <a:rPr lang="en-US" u="sng" dirty="0"/>
              <a:t>SPORT at St Mary’s</a:t>
            </a:r>
            <a:endParaRPr lang="en-GB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256A47-CD85-4C3B-8EDA-C0A727569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46156" y="1649827"/>
            <a:ext cx="6829338" cy="4667250"/>
          </a:xfrm>
        </p:spPr>
        <p:txBody>
          <a:bodyPr>
            <a:normAutofit/>
          </a:bodyPr>
          <a:lstStyle/>
          <a:p>
            <a:r>
              <a:rPr lang="en-US" dirty="0"/>
              <a:t>St Mary’s provide children with Curriculum PE and Extra-Curricular opportunities that take many different forms.</a:t>
            </a:r>
          </a:p>
          <a:p>
            <a:r>
              <a:rPr lang="en-US" dirty="0"/>
              <a:t>St Mary’s has achieved GOLD in the School Games Mark for 2022/2023 and 2023/2024.</a:t>
            </a:r>
          </a:p>
          <a:p>
            <a:r>
              <a:rPr lang="en-US" dirty="0"/>
              <a:t>Some key criteria for this award:</a:t>
            </a:r>
            <a:r>
              <a:rPr lang="en-GB" dirty="0"/>
              <a:t> </a:t>
            </a:r>
          </a:p>
          <a:p>
            <a:pPr lvl="1"/>
            <a:r>
              <a:rPr lang="en-GB" dirty="0"/>
              <a:t>Improving </a:t>
            </a:r>
            <a:r>
              <a:rPr lang="en-GB" dirty="0" smtClean="0"/>
              <a:t>sporting opportunities </a:t>
            </a:r>
            <a:r>
              <a:rPr lang="en-GB" dirty="0"/>
              <a:t>for all children (both quality and quantity)</a:t>
            </a:r>
          </a:p>
          <a:p>
            <a:pPr lvl="1"/>
            <a:r>
              <a:rPr lang="en-US" dirty="0"/>
              <a:t>E</a:t>
            </a:r>
            <a:r>
              <a:rPr lang="en-GB" dirty="0" err="1"/>
              <a:t>ngaging</a:t>
            </a:r>
            <a:r>
              <a:rPr lang="en-GB" dirty="0"/>
              <a:t> in competitions</a:t>
            </a:r>
          </a:p>
          <a:p>
            <a:pPr lvl="1"/>
            <a:r>
              <a:rPr lang="en-US" dirty="0"/>
              <a:t>R</a:t>
            </a:r>
            <a:r>
              <a:rPr lang="en-GB" dirty="0" err="1"/>
              <a:t>ange</a:t>
            </a:r>
            <a:r>
              <a:rPr lang="en-GB" dirty="0"/>
              <a:t> of sports being </a:t>
            </a:r>
            <a:r>
              <a:rPr lang="en-GB" dirty="0" smtClean="0"/>
              <a:t>provided</a:t>
            </a:r>
          </a:p>
          <a:p>
            <a:pPr lvl="1"/>
            <a:r>
              <a:rPr lang="en-US" dirty="0" smtClean="0"/>
              <a:t>Increased student engagement towards physical activity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8F89C4B-F66C-4F4F-925F-04BDC153AF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462" b="96063" l="4837" r="93108">
                        <a14:foregroundMark x1="44740" y1="19160" x2="44740" y2="19160"/>
                        <a14:foregroundMark x1="33615" y1="88714" x2="33615" y2="88714"/>
                        <a14:foregroundMark x1="48005" y1="92257" x2="48005" y2="92257"/>
                        <a14:foregroundMark x1="49819" y1="9186" x2="49819" y2="9186"/>
                        <a14:foregroundMark x1="21161" y1="13911" x2="21161" y2="13911"/>
                        <a14:foregroundMark x1="15599" y1="19029" x2="15599" y2="19029"/>
                        <a14:foregroundMark x1="16203" y1="21522" x2="16203" y2="21522"/>
                        <a14:foregroundMark x1="10883" y1="30971" x2="10883" y2="30971"/>
                        <a14:foregroundMark x1="5320" y1="42782" x2="5320" y2="42782"/>
                        <a14:foregroundMark x1="4837" y1="49344" x2="4837" y2="49344"/>
                        <a14:foregroundMark x1="35187" y1="4462" x2="35187" y2="4462"/>
                        <a14:foregroundMark x1="93108" y1="40157" x2="93108" y2="40157"/>
                        <a14:foregroundMark x1="64208" y1="96063" x2="64208" y2="9606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662043" y="177427"/>
            <a:ext cx="4505195" cy="4151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9743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B790FD-4BD2-4EFE-8FB5-A7CCD9FDAF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2977" y="0"/>
            <a:ext cx="10018713" cy="1752599"/>
          </a:xfrm>
        </p:spPr>
        <p:txBody>
          <a:bodyPr/>
          <a:lstStyle/>
          <a:p>
            <a:r>
              <a:rPr lang="en-US" u="sng" dirty="0"/>
              <a:t>Curriculum Sport and PE</a:t>
            </a:r>
            <a:endParaRPr lang="en-GB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98BBE5-0E48-470C-8E11-1199FEFA58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1041" y="1847192"/>
            <a:ext cx="10602587" cy="4332891"/>
          </a:xfrm>
        </p:spPr>
        <p:txBody>
          <a:bodyPr>
            <a:normAutofit/>
          </a:bodyPr>
          <a:lstStyle/>
          <a:p>
            <a:r>
              <a:rPr lang="en-US" sz="3200" dirty="0"/>
              <a:t>Children get 2 hours of PE a week.</a:t>
            </a:r>
          </a:p>
          <a:p>
            <a:r>
              <a:rPr lang="en-US" sz="3200" dirty="0"/>
              <a:t>Typically 1 hour of ‘Games’ and 1 lesson of Dance/Gymnastics/Swimming – change half termly.</a:t>
            </a:r>
          </a:p>
          <a:p>
            <a:r>
              <a:rPr lang="en-US" sz="3200" dirty="0"/>
              <a:t>Chance to develop skills in isolation at a younger age and progress these onto sport specific game situations.</a:t>
            </a:r>
          </a:p>
          <a:p>
            <a:r>
              <a:rPr lang="en-US" sz="3200" dirty="0"/>
              <a:t>Promote resilience, determination, communication and teamwork throughout the different topics.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6566664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68994E-BEEF-48B0-BFBB-22E21B4AAE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2366"/>
            <a:ext cx="10515600" cy="1325563"/>
          </a:xfrm>
        </p:spPr>
        <p:txBody>
          <a:bodyPr/>
          <a:lstStyle/>
          <a:p>
            <a:r>
              <a:rPr lang="en-US" u="sng" dirty="0"/>
              <a:t>St Mary’s Sporting Achievements </a:t>
            </a:r>
            <a:endParaRPr lang="en-GB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F0FAEE-D490-496A-99C4-D82F9442DE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47800" y="1300107"/>
            <a:ext cx="10515600" cy="5163755"/>
          </a:xfrm>
        </p:spPr>
        <p:txBody>
          <a:bodyPr>
            <a:normAutofit/>
          </a:bodyPr>
          <a:lstStyle/>
          <a:p>
            <a:r>
              <a:rPr lang="en-US" dirty="0"/>
              <a:t>St Mary’s has achieved lots of sporting success over recent years:</a:t>
            </a:r>
          </a:p>
          <a:p>
            <a:pPr lvl="1"/>
            <a:r>
              <a:rPr lang="en-US" dirty="0"/>
              <a:t>Won U11 Boys Football Cup</a:t>
            </a:r>
          </a:p>
          <a:p>
            <a:pPr lvl="1"/>
            <a:r>
              <a:rPr lang="en-US" dirty="0"/>
              <a:t>Won U11 Boys and U11 Girls Football Leagues</a:t>
            </a:r>
          </a:p>
          <a:p>
            <a:pPr lvl="1"/>
            <a:r>
              <a:rPr lang="en-US" dirty="0"/>
              <a:t>U11 Boys Football County Champions</a:t>
            </a:r>
          </a:p>
          <a:p>
            <a:r>
              <a:rPr lang="en-US" dirty="0"/>
              <a:t>Represented Chiltern District </a:t>
            </a:r>
            <a:r>
              <a:rPr lang="en-US" dirty="0" smtClean="0"/>
              <a:t>at </a:t>
            </a:r>
            <a:r>
              <a:rPr lang="en-US" dirty="0"/>
              <a:t>County Finals for:</a:t>
            </a:r>
          </a:p>
          <a:p>
            <a:pPr lvl="1"/>
            <a:r>
              <a:rPr lang="en-US" dirty="0"/>
              <a:t>Swimming</a:t>
            </a:r>
          </a:p>
          <a:p>
            <a:pPr lvl="1"/>
            <a:r>
              <a:rPr lang="en-US" dirty="0"/>
              <a:t>Cricket</a:t>
            </a:r>
          </a:p>
          <a:p>
            <a:pPr lvl="1"/>
            <a:r>
              <a:rPr lang="en-US" dirty="0" smtClean="0"/>
              <a:t>Football</a:t>
            </a:r>
          </a:p>
          <a:p>
            <a:r>
              <a:rPr lang="en-US" dirty="0" smtClean="0"/>
              <a:t>I </a:t>
            </a:r>
            <a:r>
              <a:rPr lang="en-US" dirty="0"/>
              <a:t>think this </a:t>
            </a:r>
            <a:r>
              <a:rPr lang="en-US" dirty="0" smtClean="0"/>
              <a:t>success is largely down </a:t>
            </a:r>
            <a:r>
              <a:rPr lang="en-US" dirty="0"/>
              <a:t>to the brilliant attitude our children have towards their sport.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49889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62A140-2674-4B15-ADE8-7F7917E106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0" y="0"/>
            <a:ext cx="10018713" cy="1752599"/>
          </a:xfrm>
        </p:spPr>
        <p:txBody>
          <a:bodyPr/>
          <a:lstStyle/>
          <a:p>
            <a:r>
              <a:rPr lang="en-US" u="sng" dirty="0"/>
              <a:t>Extra-Curricular Sport at St Mary’s</a:t>
            </a:r>
            <a:endParaRPr lang="en-GB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B00DD0-EA37-4640-A9CA-DA429DAC29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8186" y="1752599"/>
            <a:ext cx="10560545" cy="4606160"/>
          </a:xfrm>
        </p:spPr>
        <p:txBody>
          <a:bodyPr>
            <a:normAutofit fontScale="92500" lnSpcReduction="10000"/>
          </a:bodyPr>
          <a:lstStyle/>
          <a:p>
            <a:r>
              <a:rPr lang="en-US" sz="3200" dirty="0"/>
              <a:t>Our Extra-Curricular offer takes many different forms:</a:t>
            </a:r>
          </a:p>
          <a:p>
            <a:r>
              <a:rPr lang="en-US" sz="3200" dirty="0"/>
              <a:t>Clubs – Range of sports and year groups (and/or genders) targeted.</a:t>
            </a:r>
          </a:p>
          <a:p>
            <a:r>
              <a:rPr lang="en-US" sz="3200" dirty="0" smtClean="0"/>
              <a:t>Inter-House </a:t>
            </a:r>
            <a:r>
              <a:rPr lang="en-US" sz="3200" dirty="0"/>
              <a:t>– Competitions within school competing for house points. </a:t>
            </a:r>
            <a:endParaRPr lang="en-US" sz="3200" dirty="0" smtClean="0"/>
          </a:p>
          <a:p>
            <a:r>
              <a:rPr lang="en-US" sz="3200" dirty="0" smtClean="0"/>
              <a:t>Festivals </a:t>
            </a:r>
            <a:r>
              <a:rPr lang="en-US" sz="3200" dirty="0"/>
              <a:t>– Throughout the year that have a ‘Friendly’ status</a:t>
            </a:r>
            <a:r>
              <a:rPr lang="en-US" sz="3200" dirty="0" smtClean="0"/>
              <a:t>.</a:t>
            </a:r>
            <a:endParaRPr lang="en-US" sz="3200" dirty="0"/>
          </a:p>
          <a:p>
            <a:r>
              <a:rPr lang="en-US" sz="3200" dirty="0"/>
              <a:t>Fixtures – Competitive matches against other schools in a League and Cup format</a:t>
            </a:r>
            <a:r>
              <a:rPr lang="en-US" sz="3200" dirty="0" smtClean="0"/>
              <a:t>. Friendly matches that are arranged where possible.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9101278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E93877-CE77-483B-9560-A1AABFD1E5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09" y="275897"/>
            <a:ext cx="10018713" cy="1752599"/>
          </a:xfrm>
        </p:spPr>
        <p:txBody>
          <a:bodyPr/>
          <a:lstStyle/>
          <a:p>
            <a:r>
              <a:rPr lang="en-US" u="sng" dirty="0"/>
              <a:t>Friendly Festivals</a:t>
            </a:r>
            <a:endParaRPr lang="en-GB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58B554-2B62-449A-93F3-3CA3670C95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09" y="2028496"/>
            <a:ext cx="10171663" cy="4162097"/>
          </a:xfrm>
        </p:spPr>
        <p:txBody>
          <a:bodyPr>
            <a:normAutofit fontScale="92500" lnSpcReduction="10000"/>
          </a:bodyPr>
          <a:lstStyle/>
          <a:p>
            <a:r>
              <a:rPr lang="en-US" sz="3200" dirty="0"/>
              <a:t>As part of the Schools Sports Partnership, multiple events are run throughout the year for different age groups covering a range of different activities</a:t>
            </a:r>
            <a:r>
              <a:rPr lang="en-US" sz="3200" dirty="0" smtClean="0"/>
              <a:t>.</a:t>
            </a:r>
          </a:p>
          <a:p>
            <a:r>
              <a:rPr lang="en-US" sz="3200" dirty="0"/>
              <a:t>Consistent feedback (22/23 &amp; 23/24) from the School Games Lead that St Mary’s attend more sporting events than any other school</a:t>
            </a:r>
            <a:r>
              <a:rPr lang="en-US" sz="3200" dirty="0" smtClean="0"/>
              <a:t>.</a:t>
            </a:r>
            <a:endParaRPr lang="en-US" sz="3200" dirty="0"/>
          </a:p>
          <a:p>
            <a:r>
              <a:rPr lang="en-US" sz="3200" dirty="0"/>
              <a:t>These are aimed at children trying a new sport for the first time to try and find something new they might enjoy – golf, cross country, squash, skateboarding for 2024/2025</a:t>
            </a:r>
            <a:r>
              <a:rPr lang="en-US" sz="3200" dirty="0" smtClean="0"/>
              <a:t>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7860090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4F5F03-BBFD-4D17-8CAB-D20BE34535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7011"/>
            <a:ext cx="10515600" cy="1325563"/>
          </a:xfrm>
        </p:spPr>
        <p:txBody>
          <a:bodyPr/>
          <a:lstStyle/>
          <a:p>
            <a:r>
              <a:rPr lang="en-US" u="sng" dirty="0"/>
              <a:t>Competitive Competitions</a:t>
            </a:r>
            <a:endParaRPr lang="en-GB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3556E0-452F-45F0-BD60-0D2D6A2823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9842" y="1472574"/>
            <a:ext cx="10515600" cy="4939886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St Mary’s Competitive Teams:</a:t>
            </a:r>
          </a:p>
          <a:p>
            <a:pPr lvl="1"/>
            <a:r>
              <a:rPr lang="en-US" dirty="0"/>
              <a:t>U11 (Year 5&amp;6) Boys Football</a:t>
            </a:r>
          </a:p>
          <a:p>
            <a:pPr lvl="1"/>
            <a:r>
              <a:rPr lang="en-US" dirty="0"/>
              <a:t>U11 (Year 5&amp;6) Girls Football</a:t>
            </a:r>
          </a:p>
          <a:p>
            <a:pPr lvl="1"/>
            <a:r>
              <a:rPr lang="en-US" dirty="0"/>
              <a:t>U10 (Year 4&amp;5) Boys Football</a:t>
            </a:r>
          </a:p>
          <a:p>
            <a:pPr lvl="1"/>
            <a:r>
              <a:rPr lang="en-US" dirty="0"/>
              <a:t>U10 (Year 4&amp;5) Girls Football</a:t>
            </a:r>
          </a:p>
          <a:p>
            <a:pPr lvl="1"/>
            <a:r>
              <a:rPr lang="en-US" dirty="0"/>
              <a:t>U11 (Year 5&amp;6) Mixed Netball</a:t>
            </a:r>
          </a:p>
          <a:p>
            <a:r>
              <a:rPr lang="en-US" dirty="0"/>
              <a:t>There are League Competitions for U11 Football and U11 Netball.</a:t>
            </a:r>
          </a:p>
          <a:p>
            <a:r>
              <a:rPr lang="en-US" dirty="0"/>
              <a:t>There are Cup Competitions for U11 Football and U10 Football teams.</a:t>
            </a:r>
          </a:p>
          <a:p>
            <a:r>
              <a:rPr lang="en-US" dirty="0"/>
              <a:t>As part of the Schools Sports Partnership, there are some Competitive Events with winners progressing on to County Finals.</a:t>
            </a:r>
          </a:p>
          <a:p>
            <a:r>
              <a:rPr lang="en-US" dirty="0" smtClean="0"/>
              <a:t>These will stop soon after October half term (daylight) and resume after February half term.</a:t>
            </a:r>
            <a:endParaRPr lang="en-US" dirty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988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1E73FB-D597-49B6-B742-E0DB1DD19A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8536" y="-255014"/>
            <a:ext cx="10515600" cy="1325563"/>
          </a:xfrm>
        </p:spPr>
        <p:txBody>
          <a:bodyPr/>
          <a:lstStyle/>
          <a:p>
            <a:pPr algn="ctr"/>
            <a:r>
              <a:rPr lang="en-US" u="sng" dirty="0"/>
              <a:t>Process of Selection</a:t>
            </a:r>
            <a:endParaRPr lang="en-GB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997B53-3EDE-4595-A1F1-B34239284E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18804" y="1070550"/>
            <a:ext cx="4839651" cy="5330250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US" sz="3000" u="sng" dirty="0"/>
              <a:t>Friendly Festivals</a:t>
            </a:r>
          </a:p>
          <a:p>
            <a:r>
              <a:rPr lang="en-US" sz="3000" dirty="0"/>
              <a:t>Children indicate their interest to attend the event on a form filled in by class teacher.</a:t>
            </a:r>
          </a:p>
          <a:p>
            <a:r>
              <a:rPr lang="en-US" sz="3000" dirty="0"/>
              <a:t>I receive the sheet back from the class teacher and accumulate the list of who is interested in the event.</a:t>
            </a:r>
          </a:p>
          <a:p>
            <a:r>
              <a:rPr lang="en-US" sz="3000" dirty="0"/>
              <a:t>Select the children based on effort and application in PE (not ability) and how many previous events they have attended.</a:t>
            </a:r>
          </a:p>
          <a:p>
            <a:r>
              <a:rPr lang="en-US" sz="3000" dirty="0"/>
              <a:t>Each child’s interest and attendance is recorded.</a:t>
            </a:r>
          </a:p>
          <a:p>
            <a:pPr marL="0" indent="0">
              <a:buNone/>
            </a:pPr>
            <a:endParaRPr lang="en-GB" sz="2000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4379E34C-0FF2-49FD-AFFD-2D261FC750B0}"/>
              </a:ext>
            </a:extLst>
          </p:cNvPr>
          <p:cNvSpPr txBox="1">
            <a:spLocks/>
          </p:cNvSpPr>
          <p:nvPr/>
        </p:nvSpPr>
        <p:spPr>
          <a:xfrm>
            <a:off x="7148023" y="1070549"/>
            <a:ext cx="4613053" cy="53681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u="sng" dirty="0"/>
              <a:t>Competitive Matches</a:t>
            </a:r>
          </a:p>
          <a:p>
            <a:r>
              <a:rPr lang="en-US" sz="2600" dirty="0"/>
              <a:t>St Mary’s run ‘trials’ for all children in Year 5&amp;6 to attend for Football and Netball.</a:t>
            </a:r>
          </a:p>
          <a:p>
            <a:r>
              <a:rPr lang="en-US" sz="2600" dirty="0"/>
              <a:t>Select a ‘squad’ for the team, rotate within the squad for matches throughout the year.</a:t>
            </a:r>
          </a:p>
          <a:p>
            <a:r>
              <a:rPr lang="en-US" sz="2600" dirty="0"/>
              <a:t>St Mary’s want to be competitive in every competitive event and therefore we wish to select the strongest team available.</a:t>
            </a:r>
            <a:endParaRPr lang="en-GB" sz="2600" dirty="0"/>
          </a:p>
        </p:txBody>
      </p:sp>
    </p:spTree>
    <p:extLst>
      <p:ext uri="{BB962C8B-B14F-4D97-AF65-F5344CB8AC3E}">
        <p14:creationId xmlns:p14="http://schemas.microsoft.com/office/powerpoint/2010/main" val="19596195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9C953DA5-68E1-40E9-8730-1B9882F227E9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705028" y="798787"/>
            <a:ext cx="10018713" cy="52972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u="sng" dirty="0"/>
              <a:t>All EVENTS</a:t>
            </a:r>
          </a:p>
          <a:p>
            <a:r>
              <a:rPr lang="en-US" dirty="0"/>
              <a:t>Final list of selected children will receive a </a:t>
            </a:r>
            <a:r>
              <a:rPr lang="en-US" dirty="0" err="1"/>
              <a:t>ParentMail</a:t>
            </a:r>
            <a:r>
              <a:rPr lang="en-US" dirty="0"/>
              <a:t> from the school with a form to complete to give permission, contact details of who is collecting/taking.</a:t>
            </a:r>
          </a:p>
          <a:p>
            <a:r>
              <a:rPr lang="en-US" dirty="0"/>
              <a:t>Please fill these in ASAP as it gives us time to find a replacement(s) if necessary.</a:t>
            </a:r>
          </a:p>
          <a:p>
            <a:r>
              <a:rPr lang="en-US" dirty="0"/>
              <a:t>Please contact the office if you require help with TRANSPORT – our parents are so generous</a:t>
            </a:r>
            <a:r>
              <a:rPr lang="en-US" dirty="0" smtClean="0"/>
              <a:t>!</a:t>
            </a:r>
          </a:p>
          <a:p>
            <a:r>
              <a:rPr lang="en-US" dirty="0" smtClean="0"/>
              <a:t>Fixtures and events will be added to the School Calendar once confirmed.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77102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275897"/>
            <a:ext cx="10018713" cy="974834"/>
          </a:xfrm>
        </p:spPr>
        <p:txBody>
          <a:bodyPr/>
          <a:lstStyle/>
          <a:p>
            <a:r>
              <a:rPr lang="en-US" u="sng" dirty="0" smtClean="0"/>
              <a:t>Things to remember</a:t>
            </a:r>
            <a:r>
              <a:rPr lang="en-US" dirty="0" smtClean="0"/>
              <a:t>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73288" y="1731578"/>
            <a:ext cx="8789002" cy="4501056"/>
          </a:xfrm>
        </p:spPr>
        <p:txBody>
          <a:bodyPr>
            <a:normAutofit/>
          </a:bodyPr>
          <a:lstStyle/>
          <a:p>
            <a:r>
              <a:rPr lang="en-US" sz="2800" dirty="0" smtClean="0"/>
              <a:t>Representing St Mary’s is a privilege not a right.</a:t>
            </a:r>
          </a:p>
          <a:p>
            <a:r>
              <a:rPr lang="en-US" sz="2800" dirty="0" smtClean="0"/>
              <a:t>Patience is necessary.</a:t>
            </a:r>
          </a:p>
          <a:p>
            <a:r>
              <a:rPr lang="en-US" sz="2800" dirty="0" smtClean="0"/>
              <a:t>Behaviour in the classroom is a key determiner.</a:t>
            </a:r>
          </a:p>
          <a:p>
            <a:r>
              <a:rPr lang="en-US" sz="2800" dirty="0" smtClean="0"/>
              <a:t>Friendly fixtures are not a guarantee – lots of factors:</a:t>
            </a:r>
          </a:p>
          <a:p>
            <a:pPr lvl="1"/>
            <a:r>
              <a:rPr lang="en-US" sz="2800" dirty="0" smtClean="0"/>
              <a:t>Staff availability (opposition as well)</a:t>
            </a:r>
          </a:p>
          <a:p>
            <a:pPr lvl="1"/>
            <a:r>
              <a:rPr lang="en-US" sz="2800" dirty="0" smtClean="0"/>
              <a:t>Competitive success</a:t>
            </a:r>
          </a:p>
          <a:p>
            <a:r>
              <a:rPr lang="en-US" sz="2800" dirty="0" smtClean="0"/>
              <a:t>Squads are not final – can change throughout the year.</a:t>
            </a:r>
            <a:endParaRPr lang="en-US" sz="2800" dirty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967831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TM03457496[[fn=Parallax]]</Template>
  <TotalTime>83</TotalTime>
  <Words>766</Words>
  <Application>Microsoft Office PowerPoint</Application>
  <PresentationFormat>Widescreen</PresentationFormat>
  <Paragraphs>86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Corbel</vt:lpstr>
      <vt:lpstr>Parallax</vt:lpstr>
      <vt:lpstr>Spotlight on SPORT</vt:lpstr>
      <vt:lpstr>A couple of Thank Yous!!</vt:lpstr>
      <vt:lpstr>SPORT at St Mary’s</vt:lpstr>
      <vt:lpstr>Curriculum Sport and PE</vt:lpstr>
      <vt:lpstr>St Mary’s Sporting Achievements </vt:lpstr>
      <vt:lpstr>Extra-Curricular Sport at St Mary’s</vt:lpstr>
      <vt:lpstr>Friendly Festivals</vt:lpstr>
      <vt:lpstr>Competitive Competitions</vt:lpstr>
      <vt:lpstr>Process of Selection</vt:lpstr>
      <vt:lpstr>PowerPoint Presentation</vt:lpstr>
      <vt:lpstr>Things to remember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Spotlight on SPORT</dc:title>
  <dc:creator>catrin fraser</dc:creator>
  <cp:lastModifiedBy>Joanne Butler</cp:lastModifiedBy>
  <cp:revision>12</cp:revision>
  <dcterms:created xsi:type="dcterms:W3CDTF">2024-10-09T10:17:26Z</dcterms:created>
  <dcterms:modified xsi:type="dcterms:W3CDTF">2024-12-11T09:30:44Z</dcterms:modified>
</cp:coreProperties>
</file>